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notesSlides/notesSlide29.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5.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28.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colors1.xml" ContentType="application/vnd.openxmlformats-officedocument.drawingml.diagramColors+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91" r:id="rId27"/>
    <p:sldId id="2592" r:id="rId28"/>
    <p:sldId id="2593" r:id="rId29"/>
    <p:sldId id="2594" r:id="rId30"/>
    <p:sldId id="2595" r:id="rId31"/>
    <p:sldId id="2586" r:id="rId32"/>
    <p:sldId id="2587" r:id="rId33"/>
    <p:sldId id="2588" r:id="rId34"/>
    <p:sldId id="2589" r:id="rId35"/>
    <p:sldId id="2590" r:id="rId3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nsultas Avançadas com SQL: Técnicas Avançadas para Reforçar o SELECT" id="{00F3391A-63F9-45F2-9E46-1C8A75E5F4A3}">
          <p14:sldIdLst>
            <p14:sldId id="2561"/>
            <p14:sldId id="2562"/>
          </p14:sldIdLst>
        </p14:section>
        <p14:section name="Filtros avançados para seleção de dados" id="{E956443D-5950-4957-86BA-F9349058F251}">
          <p14:sldIdLst>
            <p14:sldId id="2563"/>
            <p14:sldId id="2564"/>
            <p14:sldId id="2565"/>
            <p14:sldId id="2566"/>
            <p14:sldId id="2567"/>
            <p14:sldId id="2568"/>
          </p14:sldIdLst>
        </p14:section>
        <p14:section name="Ordenação e limitação de resultados" id="{F97748FA-5B82-4F5C-9368-23888B0220B5}">
          <p14:sldIdLst>
            <p14:sldId id="2569"/>
            <p14:sldId id="2570"/>
            <p14:sldId id="2571"/>
            <p14:sldId id="2572"/>
          </p14:sldIdLst>
        </p14:section>
        <p14:section name="Operadores de conjunto em SQL" id="{75A35403-22ED-4B51-82F7-0732174C86FE}">
          <p14:sldIdLst>
            <p14:sldId id="2573"/>
            <p14:sldId id="2574"/>
            <p14:sldId id="2575"/>
            <p14:sldId id="2576"/>
          </p14:sldIdLst>
        </p14:section>
        <p14:section name="Subconsultas (subqueries) em SELECT" id="{87F67E65-D298-4820-BF58-C7AD77524FD8}">
          <p14:sldIdLst>
            <p14:sldId id="2577"/>
            <p14:sldId id="2578"/>
            <p14:sldId id="2579"/>
            <p14:sldId id="2580"/>
          </p14:sldIdLst>
        </p14:section>
        <p14:section name="Funções de agregação para análise de dados" id="{CB447D42-E9FD-46E5-B177-1E7CAA22C270}">
          <p14:sldIdLst>
            <p14:sldId id="2581"/>
            <p14:sldId id="2582"/>
            <p14:sldId id="2583"/>
            <p14:sldId id="2584"/>
            <p14:sldId id="2585"/>
            <p14:sldId id="2591"/>
            <p14:sldId id="2592"/>
            <p14:sldId id="2593"/>
            <p14:sldId id="2594"/>
            <p14:sldId id="2595"/>
          </p14:sldIdLst>
        </p14:section>
        <p14:section name="Cláusula HAVING: filtrando resultados agregados" id="{3F09939E-2241-4874-A30C-78812862C029}">
          <p14:sldIdLst>
            <p14:sldId id="2586"/>
            <p14:sldId id="2587"/>
            <p14:sldId id="2588"/>
            <p14:sldId id="2589"/>
          </p14:sldIdLst>
        </p14:section>
        <p14:section name="Conclusão" id="{6B13CD60-9B10-43C3-98B2-1F1AEE6CB26A}">
          <p14:sldIdLst>
            <p14:sldId id="25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sorterViewPr>
    <p:cViewPr>
      <p:scale>
        <a:sx n="100" d="100"/>
        <a:sy n="100" d="100"/>
      </p:scale>
      <p:origin x="0" y="-903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196659-F384-4D64-98D1-3D3A6DFA88F8}"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D7AC7398-49C9-4910-9BAF-3298C60CD2CD}">
      <dgm:prSet/>
      <dgm:spPr/>
      <dgm:t>
        <a:bodyPr/>
        <a:lstStyle/>
        <a:p>
          <a:pPr>
            <a:lnSpc>
              <a:spcPct val="100000"/>
            </a:lnSpc>
            <a:defRPr b="1"/>
          </a:pPr>
          <a:r>
            <a:rPr lang="en-US"/>
            <a:t>Consultas SQL Poderosas</a:t>
          </a:r>
        </a:p>
      </dgm:t>
    </dgm:pt>
    <dgm:pt modelId="{05CCE449-DFDD-4EED-B55C-8F85434371E4}" type="parTrans" cxnId="{D00B4B59-824C-44AA-8902-316AF2A92142}">
      <dgm:prSet/>
      <dgm:spPr/>
      <dgm:t>
        <a:bodyPr/>
        <a:lstStyle/>
        <a:p>
          <a:endParaRPr lang="en-US"/>
        </a:p>
      </dgm:t>
    </dgm:pt>
    <dgm:pt modelId="{E99CA03B-C333-4D0E-BDDB-7B72775E3B4D}" type="sibTrans" cxnId="{D00B4B59-824C-44AA-8902-316AF2A92142}">
      <dgm:prSet/>
      <dgm:spPr/>
      <dgm:t>
        <a:bodyPr/>
        <a:lstStyle/>
        <a:p>
          <a:pPr>
            <a:lnSpc>
              <a:spcPct val="100000"/>
            </a:lnSpc>
            <a:defRPr b="1"/>
          </a:pPr>
          <a:endParaRPr lang="en-US"/>
        </a:p>
      </dgm:t>
    </dgm:pt>
    <dgm:pt modelId="{6DD86591-E73C-4FA0-A9B8-E14CC879BD03}">
      <dgm:prSet/>
      <dgm:spPr/>
      <dgm:t>
        <a:bodyPr/>
        <a:lstStyle/>
        <a:p>
          <a:pPr>
            <a:lnSpc>
              <a:spcPct val="100000"/>
            </a:lnSpc>
          </a:pPr>
          <a:r>
            <a:rPr lang="en-US"/>
            <a:t>Técnicas avançadas permitem criar consultas SQL eficientes para manipulação de dados complexos.</a:t>
          </a:r>
        </a:p>
      </dgm:t>
    </dgm:pt>
    <dgm:pt modelId="{B112E17B-2BE9-4AAF-BFC0-C2F2623A1AC0}" type="parTrans" cxnId="{54839153-0113-4A48-88F7-61805F0FBBDA}">
      <dgm:prSet/>
      <dgm:spPr/>
      <dgm:t>
        <a:bodyPr/>
        <a:lstStyle/>
        <a:p>
          <a:endParaRPr lang="en-US"/>
        </a:p>
      </dgm:t>
    </dgm:pt>
    <dgm:pt modelId="{DB47F3BF-0D03-4DF6-A5B9-D605B421BAB3}" type="sibTrans" cxnId="{54839153-0113-4A48-88F7-61805F0FBBDA}">
      <dgm:prSet/>
      <dgm:spPr/>
      <dgm:t>
        <a:bodyPr/>
        <a:lstStyle/>
        <a:p>
          <a:endParaRPr lang="en-US"/>
        </a:p>
      </dgm:t>
    </dgm:pt>
    <dgm:pt modelId="{DBD5DBC0-C481-4DC7-BBC3-E34FBCA33367}">
      <dgm:prSet/>
      <dgm:spPr/>
      <dgm:t>
        <a:bodyPr/>
        <a:lstStyle/>
        <a:p>
          <a:pPr>
            <a:lnSpc>
              <a:spcPct val="100000"/>
            </a:lnSpc>
            <a:defRPr b="1"/>
          </a:pPr>
          <a:r>
            <a:rPr lang="en-US"/>
            <a:t>Aplicação de Filtros e Ordenação</a:t>
          </a:r>
        </a:p>
      </dgm:t>
    </dgm:pt>
    <dgm:pt modelId="{7BEF1F23-EBCD-4F87-A4A3-1041DA316F0A}" type="parTrans" cxnId="{0E9B6E5F-A154-4FD1-9406-89F95FE0996A}">
      <dgm:prSet/>
      <dgm:spPr/>
      <dgm:t>
        <a:bodyPr/>
        <a:lstStyle/>
        <a:p>
          <a:endParaRPr lang="en-US"/>
        </a:p>
      </dgm:t>
    </dgm:pt>
    <dgm:pt modelId="{136C6274-7F17-4AFF-9972-256D677F875C}" type="sibTrans" cxnId="{0E9B6E5F-A154-4FD1-9406-89F95FE0996A}">
      <dgm:prSet/>
      <dgm:spPr/>
      <dgm:t>
        <a:bodyPr/>
        <a:lstStyle/>
        <a:p>
          <a:pPr>
            <a:lnSpc>
              <a:spcPct val="100000"/>
            </a:lnSpc>
            <a:defRPr b="1"/>
          </a:pPr>
          <a:endParaRPr lang="en-US"/>
        </a:p>
      </dgm:t>
    </dgm:pt>
    <dgm:pt modelId="{11F8B0B3-4BCF-44C5-877C-77AB99486BC2}">
      <dgm:prSet/>
      <dgm:spPr/>
      <dgm:t>
        <a:bodyPr/>
        <a:lstStyle/>
        <a:p>
          <a:pPr>
            <a:lnSpc>
              <a:spcPct val="100000"/>
            </a:lnSpc>
          </a:pPr>
          <a:r>
            <a:rPr lang="en-US"/>
            <a:t>Filtros e ordenações facilitam a extração de informações específicas dentro dos dados.</a:t>
          </a:r>
        </a:p>
      </dgm:t>
    </dgm:pt>
    <dgm:pt modelId="{50001FAB-A7F2-4379-B4C1-06A3954ED9E6}" type="parTrans" cxnId="{131CC1EF-15F0-4E07-B911-2B0B4EF894A5}">
      <dgm:prSet/>
      <dgm:spPr/>
      <dgm:t>
        <a:bodyPr/>
        <a:lstStyle/>
        <a:p>
          <a:endParaRPr lang="en-US"/>
        </a:p>
      </dgm:t>
    </dgm:pt>
    <dgm:pt modelId="{898385E5-3C33-4F1F-8FED-23E607E380F9}" type="sibTrans" cxnId="{131CC1EF-15F0-4E07-B911-2B0B4EF894A5}">
      <dgm:prSet/>
      <dgm:spPr/>
      <dgm:t>
        <a:bodyPr/>
        <a:lstStyle/>
        <a:p>
          <a:endParaRPr lang="en-US"/>
        </a:p>
      </dgm:t>
    </dgm:pt>
    <dgm:pt modelId="{B4C76F5A-D644-416D-8002-5E23A4B1BEAC}">
      <dgm:prSet/>
      <dgm:spPr/>
      <dgm:t>
        <a:bodyPr/>
        <a:lstStyle/>
        <a:p>
          <a:pPr>
            <a:lnSpc>
              <a:spcPct val="100000"/>
            </a:lnSpc>
            <a:defRPr b="1"/>
          </a:pPr>
          <a:r>
            <a:rPr lang="en-US"/>
            <a:t>Funções de Agregação e HAVING</a:t>
          </a:r>
        </a:p>
      </dgm:t>
    </dgm:pt>
    <dgm:pt modelId="{1E0124A6-4CD2-417B-B92B-91C57FAD3B34}" type="parTrans" cxnId="{0A6B38D6-670F-496F-8AF5-DCD7BD0ED54A}">
      <dgm:prSet/>
      <dgm:spPr/>
      <dgm:t>
        <a:bodyPr/>
        <a:lstStyle/>
        <a:p>
          <a:endParaRPr lang="en-US"/>
        </a:p>
      </dgm:t>
    </dgm:pt>
    <dgm:pt modelId="{3B51802B-5E62-4079-9765-1C59572FD952}" type="sibTrans" cxnId="{0A6B38D6-670F-496F-8AF5-DCD7BD0ED54A}">
      <dgm:prSet/>
      <dgm:spPr/>
      <dgm:t>
        <a:bodyPr/>
        <a:lstStyle/>
        <a:p>
          <a:endParaRPr lang="en-US"/>
        </a:p>
      </dgm:t>
    </dgm:pt>
    <dgm:pt modelId="{4CE93201-8622-472B-AC6B-CDD1B636A70A}">
      <dgm:prSet/>
      <dgm:spPr/>
      <dgm:t>
        <a:bodyPr/>
        <a:lstStyle/>
        <a:p>
          <a:pPr>
            <a:lnSpc>
              <a:spcPct val="100000"/>
            </a:lnSpc>
          </a:pPr>
          <a:r>
            <a:rPr lang="en-US"/>
            <a:t>Funções de agregação combinadas com HAVING ajudam a resumir dados e identificar padrões relevantes.</a:t>
          </a:r>
        </a:p>
      </dgm:t>
    </dgm:pt>
    <dgm:pt modelId="{1D27235B-9CF4-4C6D-8FFE-1D6237E8C1EF}" type="parTrans" cxnId="{A6D9B717-ECC1-4C55-A89D-BFE76E080C08}">
      <dgm:prSet/>
      <dgm:spPr/>
      <dgm:t>
        <a:bodyPr/>
        <a:lstStyle/>
        <a:p>
          <a:endParaRPr lang="en-US"/>
        </a:p>
      </dgm:t>
    </dgm:pt>
    <dgm:pt modelId="{49C430FC-15A9-4C0B-9439-F3A42DE2D6A9}" type="sibTrans" cxnId="{A6D9B717-ECC1-4C55-A89D-BFE76E080C08}">
      <dgm:prSet/>
      <dgm:spPr/>
      <dgm:t>
        <a:bodyPr/>
        <a:lstStyle/>
        <a:p>
          <a:endParaRPr lang="en-US"/>
        </a:p>
      </dgm:t>
    </dgm:pt>
    <dgm:pt modelId="{4BD1822A-F4E9-466A-AACD-D9443927FB5E}" type="pres">
      <dgm:prSet presAssocID="{AF196659-F384-4D64-98D1-3D3A6DFA88F8}" presName="Name0" presStyleCnt="0">
        <dgm:presLayoutVars>
          <dgm:dir/>
          <dgm:resizeHandles val="exact"/>
        </dgm:presLayoutVars>
      </dgm:prSet>
      <dgm:spPr/>
    </dgm:pt>
    <dgm:pt modelId="{D5DADD19-E904-448A-86E6-1622273FBD49}" type="pres">
      <dgm:prSet presAssocID="{D7AC7398-49C9-4910-9BAF-3298C60CD2CD}" presName="compNode" presStyleCnt="0"/>
      <dgm:spPr/>
    </dgm:pt>
    <dgm:pt modelId="{A69B4672-02DA-4B21-81C1-F1563ACEC3FC}" type="pres">
      <dgm:prSet presAssocID="{D7AC7398-49C9-4910-9BAF-3298C60CD2CD}" presName="pictRect" presStyleLbl="revTx" presStyleIdx="0" presStyleCnt="6">
        <dgm:presLayoutVars>
          <dgm:chMax val="0"/>
          <dgm:bulletEnabled/>
        </dgm:presLayoutVars>
      </dgm:prSet>
      <dgm:spPr/>
    </dgm:pt>
    <dgm:pt modelId="{68A92C85-76B7-4BF8-8775-23B8EB46D9C2}" type="pres">
      <dgm:prSet presAssocID="{D7AC7398-49C9-4910-9BAF-3298C60CD2CD}" presName="textRect" presStyleLbl="revTx" presStyleIdx="1" presStyleCnt="6">
        <dgm:presLayoutVars>
          <dgm:bulletEnabled/>
        </dgm:presLayoutVars>
      </dgm:prSet>
      <dgm:spPr/>
    </dgm:pt>
    <dgm:pt modelId="{2E1A5E09-F4B9-4855-B1EF-90809548F89B}" type="pres">
      <dgm:prSet presAssocID="{E99CA03B-C333-4D0E-BDDB-7B72775E3B4D}" presName="sibTrans" presStyleLbl="sibTrans2D1" presStyleIdx="0" presStyleCnt="0"/>
      <dgm:spPr/>
    </dgm:pt>
    <dgm:pt modelId="{1A5CE19F-6694-4275-8E30-915FC20A0C37}" type="pres">
      <dgm:prSet presAssocID="{DBD5DBC0-C481-4DC7-BBC3-E34FBCA33367}" presName="compNode" presStyleCnt="0"/>
      <dgm:spPr/>
    </dgm:pt>
    <dgm:pt modelId="{B750C85E-1BFE-47AA-BA33-980112B6CEF8}" type="pres">
      <dgm:prSet presAssocID="{DBD5DBC0-C481-4DC7-BBC3-E34FBCA33367}" presName="pictRect" presStyleLbl="revTx" presStyleIdx="2" presStyleCnt="6">
        <dgm:presLayoutVars>
          <dgm:chMax val="0"/>
          <dgm:bulletEnabled/>
        </dgm:presLayoutVars>
      </dgm:prSet>
      <dgm:spPr/>
    </dgm:pt>
    <dgm:pt modelId="{9E282BFA-F20C-40C8-A3F7-17A36B6F0D31}" type="pres">
      <dgm:prSet presAssocID="{DBD5DBC0-C481-4DC7-BBC3-E34FBCA33367}" presName="textRect" presStyleLbl="revTx" presStyleIdx="3" presStyleCnt="6">
        <dgm:presLayoutVars>
          <dgm:bulletEnabled/>
        </dgm:presLayoutVars>
      </dgm:prSet>
      <dgm:spPr/>
    </dgm:pt>
    <dgm:pt modelId="{CBB6CACE-D7FA-4716-8A15-9FDB111F80CA}" type="pres">
      <dgm:prSet presAssocID="{136C6274-7F17-4AFF-9972-256D677F875C}" presName="sibTrans" presStyleLbl="sibTrans2D1" presStyleIdx="0" presStyleCnt="0"/>
      <dgm:spPr/>
    </dgm:pt>
    <dgm:pt modelId="{204C5432-DB49-4E79-ADD7-A02D9115742F}" type="pres">
      <dgm:prSet presAssocID="{B4C76F5A-D644-416D-8002-5E23A4B1BEAC}" presName="compNode" presStyleCnt="0"/>
      <dgm:spPr/>
    </dgm:pt>
    <dgm:pt modelId="{DF9ACFDC-4850-448F-BED2-F991E915C791}" type="pres">
      <dgm:prSet presAssocID="{B4C76F5A-D644-416D-8002-5E23A4B1BEAC}" presName="pictRect" presStyleLbl="revTx" presStyleIdx="4" presStyleCnt="6">
        <dgm:presLayoutVars>
          <dgm:chMax val="0"/>
          <dgm:bulletEnabled/>
        </dgm:presLayoutVars>
      </dgm:prSet>
      <dgm:spPr/>
    </dgm:pt>
    <dgm:pt modelId="{4EF956CF-9D91-4AA9-A0A3-FB118F4A142F}" type="pres">
      <dgm:prSet presAssocID="{B4C76F5A-D644-416D-8002-5E23A4B1BEAC}" presName="textRect" presStyleLbl="revTx" presStyleIdx="5" presStyleCnt="6">
        <dgm:presLayoutVars>
          <dgm:bulletEnabled/>
        </dgm:presLayoutVars>
      </dgm:prSet>
      <dgm:spPr/>
    </dgm:pt>
  </dgm:ptLst>
  <dgm:cxnLst>
    <dgm:cxn modelId="{E88F1001-26C1-4616-9A03-2CE911830666}" type="presOf" srcId="{11F8B0B3-4BCF-44C5-877C-77AB99486BC2}" destId="{9E282BFA-F20C-40C8-A3F7-17A36B6F0D31}" srcOrd="0" destOrd="0" presId="urn:microsoft.com/office/officeart/2024/3/layout/hArchList1"/>
    <dgm:cxn modelId="{71274A05-984D-4B66-A6EC-379B960D608E}" type="presOf" srcId="{6DD86591-E73C-4FA0-A9B8-E14CC879BD03}" destId="{68A92C85-76B7-4BF8-8775-23B8EB46D9C2}" srcOrd="0" destOrd="0" presId="urn:microsoft.com/office/officeart/2024/3/layout/hArchList1"/>
    <dgm:cxn modelId="{20725915-B688-483C-8537-8A5934F97651}" type="presOf" srcId="{DBD5DBC0-C481-4DC7-BBC3-E34FBCA33367}" destId="{B750C85E-1BFE-47AA-BA33-980112B6CEF8}" srcOrd="0" destOrd="0" presId="urn:microsoft.com/office/officeart/2024/3/layout/hArchList1"/>
    <dgm:cxn modelId="{A6D9B717-ECC1-4C55-A89D-BFE76E080C08}" srcId="{B4C76F5A-D644-416D-8002-5E23A4B1BEAC}" destId="{4CE93201-8622-472B-AC6B-CDD1B636A70A}" srcOrd="0" destOrd="0" parTransId="{1D27235B-9CF4-4C6D-8FFE-1D6237E8C1EF}" sibTransId="{49C430FC-15A9-4C0B-9439-F3A42DE2D6A9}"/>
    <dgm:cxn modelId="{0E9B6E5F-A154-4FD1-9406-89F95FE0996A}" srcId="{AF196659-F384-4D64-98D1-3D3A6DFA88F8}" destId="{DBD5DBC0-C481-4DC7-BBC3-E34FBCA33367}" srcOrd="1" destOrd="0" parTransId="{7BEF1F23-EBCD-4F87-A4A3-1041DA316F0A}" sibTransId="{136C6274-7F17-4AFF-9972-256D677F875C}"/>
    <dgm:cxn modelId="{EA22454E-23EB-4D80-8365-2B1B5B6E3834}" type="presOf" srcId="{4CE93201-8622-472B-AC6B-CDD1B636A70A}" destId="{4EF956CF-9D91-4AA9-A0A3-FB118F4A142F}" srcOrd="0" destOrd="0" presId="urn:microsoft.com/office/officeart/2024/3/layout/hArchList1"/>
    <dgm:cxn modelId="{54839153-0113-4A48-88F7-61805F0FBBDA}" srcId="{D7AC7398-49C9-4910-9BAF-3298C60CD2CD}" destId="{6DD86591-E73C-4FA0-A9B8-E14CC879BD03}" srcOrd="0" destOrd="0" parTransId="{B112E17B-2BE9-4AAF-BFC0-C2F2623A1AC0}" sibTransId="{DB47F3BF-0D03-4DF6-A5B9-D605B421BAB3}"/>
    <dgm:cxn modelId="{D00B4B59-824C-44AA-8902-316AF2A92142}" srcId="{AF196659-F384-4D64-98D1-3D3A6DFA88F8}" destId="{D7AC7398-49C9-4910-9BAF-3298C60CD2CD}" srcOrd="0" destOrd="0" parTransId="{05CCE449-DFDD-4EED-B55C-8F85434371E4}" sibTransId="{E99CA03B-C333-4D0E-BDDB-7B72775E3B4D}"/>
    <dgm:cxn modelId="{E1DC867D-A8F3-4965-8B64-B9B2A65B725A}" type="presOf" srcId="{B4C76F5A-D644-416D-8002-5E23A4B1BEAC}" destId="{DF9ACFDC-4850-448F-BED2-F991E915C791}" srcOrd="0" destOrd="0" presId="urn:microsoft.com/office/officeart/2024/3/layout/hArchList1"/>
    <dgm:cxn modelId="{A4F53D95-DB2B-4F0D-8F80-5A1081A21B52}" type="presOf" srcId="{136C6274-7F17-4AFF-9972-256D677F875C}" destId="{CBB6CACE-D7FA-4716-8A15-9FDB111F80CA}" srcOrd="0" destOrd="0" presId="urn:microsoft.com/office/officeart/2024/3/layout/hArchList1"/>
    <dgm:cxn modelId="{8A796AB1-45C5-4870-B147-18DDCCCCC450}" type="presOf" srcId="{E99CA03B-C333-4D0E-BDDB-7B72775E3B4D}" destId="{2E1A5E09-F4B9-4855-B1EF-90809548F89B}" srcOrd="0" destOrd="0" presId="urn:microsoft.com/office/officeart/2024/3/layout/hArchList1"/>
    <dgm:cxn modelId="{0A6B38D6-670F-496F-8AF5-DCD7BD0ED54A}" srcId="{AF196659-F384-4D64-98D1-3D3A6DFA88F8}" destId="{B4C76F5A-D644-416D-8002-5E23A4B1BEAC}" srcOrd="2" destOrd="0" parTransId="{1E0124A6-4CD2-417B-B92B-91C57FAD3B34}" sibTransId="{3B51802B-5E62-4079-9765-1C59572FD952}"/>
    <dgm:cxn modelId="{B68965DA-2B4F-4E84-BFA2-EAA89EDF728D}" type="presOf" srcId="{D7AC7398-49C9-4910-9BAF-3298C60CD2CD}" destId="{A69B4672-02DA-4B21-81C1-F1563ACEC3FC}" srcOrd="0" destOrd="0" presId="urn:microsoft.com/office/officeart/2024/3/layout/hArchList1"/>
    <dgm:cxn modelId="{131CC1EF-15F0-4E07-B911-2B0B4EF894A5}" srcId="{DBD5DBC0-C481-4DC7-BBC3-E34FBCA33367}" destId="{11F8B0B3-4BCF-44C5-877C-77AB99486BC2}" srcOrd="0" destOrd="0" parTransId="{50001FAB-A7F2-4379-B4C1-06A3954ED9E6}" sibTransId="{898385E5-3C33-4F1F-8FED-23E607E380F9}"/>
    <dgm:cxn modelId="{F63CC3F5-F8E1-4EF4-8624-6CB49F6C18CB}" type="presOf" srcId="{AF196659-F384-4D64-98D1-3D3A6DFA88F8}" destId="{4BD1822A-F4E9-466A-AACD-D9443927FB5E}" srcOrd="0" destOrd="0" presId="urn:microsoft.com/office/officeart/2024/3/layout/hArchList1"/>
    <dgm:cxn modelId="{19B6D6A4-0B6D-4FC7-A144-9BDFE8B85C32}" type="presParOf" srcId="{4BD1822A-F4E9-466A-AACD-D9443927FB5E}" destId="{D5DADD19-E904-448A-86E6-1622273FBD49}" srcOrd="0" destOrd="0" presId="urn:microsoft.com/office/officeart/2024/3/layout/hArchList1"/>
    <dgm:cxn modelId="{5CC47224-60CE-4E57-80F0-447D4A645755}" type="presParOf" srcId="{D5DADD19-E904-448A-86E6-1622273FBD49}" destId="{A69B4672-02DA-4B21-81C1-F1563ACEC3FC}" srcOrd="0" destOrd="0" presId="urn:microsoft.com/office/officeart/2024/3/layout/hArchList1"/>
    <dgm:cxn modelId="{2A1C819E-848B-40F0-9903-8F33C72678AC}" type="presParOf" srcId="{D5DADD19-E904-448A-86E6-1622273FBD49}" destId="{68A92C85-76B7-4BF8-8775-23B8EB46D9C2}" srcOrd="1" destOrd="0" presId="urn:microsoft.com/office/officeart/2024/3/layout/hArchList1"/>
    <dgm:cxn modelId="{EC4B8269-D35C-4AC9-BC3F-461ADA34BFC4}" type="presParOf" srcId="{4BD1822A-F4E9-466A-AACD-D9443927FB5E}" destId="{2E1A5E09-F4B9-4855-B1EF-90809548F89B}" srcOrd="1" destOrd="0" presId="urn:microsoft.com/office/officeart/2024/3/layout/hArchList1"/>
    <dgm:cxn modelId="{5C1F662F-C900-4C1D-852E-4812433EB68D}" type="presParOf" srcId="{4BD1822A-F4E9-466A-AACD-D9443927FB5E}" destId="{1A5CE19F-6694-4275-8E30-915FC20A0C37}" srcOrd="2" destOrd="0" presId="urn:microsoft.com/office/officeart/2024/3/layout/hArchList1"/>
    <dgm:cxn modelId="{61701C70-2A9E-4A38-8880-EFF14B1A8D2A}" type="presParOf" srcId="{1A5CE19F-6694-4275-8E30-915FC20A0C37}" destId="{B750C85E-1BFE-47AA-BA33-980112B6CEF8}" srcOrd="0" destOrd="0" presId="urn:microsoft.com/office/officeart/2024/3/layout/hArchList1"/>
    <dgm:cxn modelId="{49D40585-AA4E-4E55-97A5-2B4AB51E27EE}" type="presParOf" srcId="{1A5CE19F-6694-4275-8E30-915FC20A0C37}" destId="{9E282BFA-F20C-40C8-A3F7-17A36B6F0D31}" srcOrd="1" destOrd="0" presId="urn:microsoft.com/office/officeart/2024/3/layout/hArchList1"/>
    <dgm:cxn modelId="{0FA955A0-727E-4112-8AE8-80454CA61537}" type="presParOf" srcId="{4BD1822A-F4E9-466A-AACD-D9443927FB5E}" destId="{CBB6CACE-D7FA-4716-8A15-9FDB111F80CA}" srcOrd="3" destOrd="0" presId="urn:microsoft.com/office/officeart/2024/3/layout/hArchList1"/>
    <dgm:cxn modelId="{40FFB9E8-F6F7-45D3-8474-0F7D301B18CF}" type="presParOf" srcId="{4BD1822A-F4E9-466A-AACD-D9443927FB5E}" destId="{204C5432-DB49-4E79-ADD7-A02D9115742F}" srcOrd="4" destOrd="0" presId="urn:microsoft.com/office/officeart/2024/3/layout/hArchList1"/>
    <dgm:cxn modelId="{F9F4DBA4-5C54-496A-8648-6BD26D66A178}" type="presParOf" srcId="{204C5432-DB49-4E79-ADD7-A02D9115742F}" destId="{DF9ACFDC-4850-448F-BED2-F991E915C791}" srcOrd="0" destOrd="0" presId="urn:microsoft.com/office/officeart/2024/3/layout/hArchList1"/>
    <dgm:cxn modelId="{F5831044-DA87-44CA-B115-F2208816EA4D}" type="presParOf" srcId="{204C5432-DB49-4E79-ADD7-A02D9115742F}" destId="{4EF956CF-9D91-4AA9-A0A3-FB118F4A142F}"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B4672-02DA-4B21-81C1-F1563ACEC3FC}">
      <dsp:nvSpPr>
        <dsp:cNvPr id="0" name=""/>
        <dsp:cNvSpPr/>
      </dsp:nvSpPr>
      <dsp:spPr>
        <a:xfrm>
          <a:off x="0" y="0"/>
          <a:ext cx="3377565" cy="602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Consultas SQL Poderosas</a:t>
          </a:r>
        </a:p>
      </dsp:txBody>
      <dsp:txXfrm>
        <a:off x="0" y="0"/>
        <a:ext cx="3377565" cy="602934"/>
      </dsp:txXfrm>
    </dsp:sp>
    <dsp:sp modelId="{68A92C85-76B7-4BF8-8775-23B8EB46D9C2}">
      <dsp:nvSpPr>
        <dsp:cNvPr id="0" name=""/>
        <dsp:cNvSpPr/>
      </dsp:nvSpPr>
      <dsp:spPr>
        <a:xfrm>
          <a:off x="0" y="602934"/>
          <a:ext cx="3377565" cy="1892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Técnicas avançadas permitem criar consultas SQL eficientes para manipulação de dados complexos.</a:t>
          </a:r>
        </a:p>
      </dsp:txBody>
      <dsp:txXfrm>
        <a:off x="0" y="602934"/>
        <a:ext cx="3377565" cy="1892815"/>
      </dsp:txXfrm>
    </dsp:sp>
    <dsp:sp modelId="{B750C85E-1BFE-47AA-BA33-980112B6CEF8}">
      <dsp:nvSpPr>
        <dsp:cNvPr id="0" name=""/>
        <dsp:cNvSpPr/>
      </dsp:nvSpPr>
      <dsp:spPr>
        <a:xfrm>
          <a:off x="3715321" y="0"/>
          <a:ext cx="3377565" cy="602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Aplicação de Filtros e Ordenação</a:t>
          </a:r>
        </a:p>
      </dsp:txBody>
      <dsp:txXfrm>
        <a:off x="3715321" y="0"/>
        <a:ext cx="3377565" cy="602934"/>
      </dsp:txXfrm>
    </dsp:sp>
    <dsp:sp modelId="{9E282BFA-F20C-40C8-A3F7-17A36B6F0D31}">
      <dsp:nvSpPr>
        <dsp:cNvPr id="0" name=""/>
        <dsp:cNvSpPr/>
      </dsp:nvSpPr>
      <dsp:spPr>
        <a:xfrm>
          <a:off x="3715321" y="602934"/>
          <a:ext cx="3377565" cy="1892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Filtros e ordenações facilitam a extração de informações específicas dentro dos dados.</a:t>
          </a:r>
        </a:p>
      </dsp:txBody>
      <dsp:txXfrm>
        <a:off x="3715321" y="602934"/>
        <a:ext cx="3377565" cy="1892815"/>
      </dsp:txXfrm>
    </dsp:sp>
    <dsp:sp modelId="{DF9ACFDC-4850-448F-BED2-F991E915C791}">
      <dsp:nvSpPr>
        <dsp:cNvPr id="0" name=""/>
        <dsp:cNvSpPr/>
      </dsp:nvSpPr>
      <dsp:spPr>
        <a:xfrm>
          <a:off x="7430643" y="0"/>
          <a:ext cx="3377565" cy="6029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Funções de Agregação e HAVING</a:t>
          </a:r>
        </a:p>
      </dsp:txBody>
      <dsp:txXfrm>
        <a:off x="7430643" y="0"/>
        <a:ext cx="3377565" cy="602934"/>
      </dsp:txXfrm>
    </dsp:sp>
    <dsp:sp modelId="{4EF956CF-9D91-4AA9-A0A3-FB118F4A142F}">
      <dsp:nvSpPr>
        <dsp:cNvPr id="0" name=""/>
        <dsp:cNvSpPr/>
      </dsp:nvSpPr>
      <dsp:spPr>
        <a:xfrm>
          <a:off x="7430643" y="602934"/>
          <a:ext cx="3377565" cy="1892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Funções de agregação combinadas com HAVING ajudam a resumir dados e identificar padrões relevantes.</a:t>
          </a:r>
        </a:p>
      </dsp:txBody>
      <dsp:txXfrm>
        <a:off x="7430643" y="602934"/>
        <a:ext cx="3377565" cy="1892815"/>
      </dsp:txXfrm>
    </dsp:sp>
  </dsp:spTree>
</dsp:drawing>
</file>

<file path=ppt/diagrams/layout1.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5D95CB-2DBA-41B6-987A-99E33188C33D}" type="datetimeFigureOut">
              <a:rPr lang="pt-BR" smtClean="0"/>
              <a:t>08/08/2025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94A39C-0D44-47D7-B18F-D43E02634F71}" type="slidenum">
              <a:rPr lang="pt-BR" smtClean="0"/>
              <a:t>‹nº›</a:t>
            </a:fld>
            <a:endParaRPr lang="pt-BR"/>
          </a:p>
        </p:txBody>
      </p:sp>
    </p:spTree>
    <p:extLst>
      <p:ext uri="{BB962C8B-B14F-4D97-AF65-F5344CB8AC3E}">
        <p14:creationId xmlns:p14="http://schemas.microsoft.com/office/powerpoint/2010/main" val="2720578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Os conteúdos gerados por IA poderão estar incorretos.
---
Nesta apresentação, vamos explorar técnicas avançadas de SQL para aprimorar suas consultas SELECT. Abordaremos filtros sofisticados, ordenação, operadores de conjunto, subconsultas, funções de agregação e a cláusula HAVING para transformar seus dados em informações valiosas.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1</a:t>
            </a:fld>
            <a:endParaRPr lang="pt-BR"/>
          </a:p>
        </p:txBody>
      </p:sp>
    </p:spTree>
    <p:extLst>
      <p:ext uri="{BB962C8B-B14F-4D97-AF65-F5344CB8AC3E}">
        <p14:creationId xmlns:p14="http://schemas.microsoft.com/office/powerpoint/2010/main" val="434566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ORDER BY permite organizar os resultados da consulta em ordem crescente ou decrescente com base em uma ou mais colunas, facilitando a análise e visualização dos dados.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10</a:t>
            </a:fld>
            <a:endParaRPr lang="pt-BR"/>
          </a:p>
        </p:txBody>
      </p:sp>
    </p:spTree>
    <p:extLst>
      <p:ext uri="{BB962C8B-B14F-4D97-AF65-F5344CB8AC3E}">
        <p14:creationId xmlns:p14="http://schemas.microsoft.com/office/powerpoint/2010/main" val="339808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LIMIT define a quantidade máxima de registros retornados pela consulta, útil para visualizar amostras ou paginar resultados em aplicações.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11</a:t>
            </a:fld>
            <a:endParaRPr lang="pt-BR"/>
          </a:p>
        </p:txBody>
      </p:sp>
    </p:spTree>
    <p:extLst>
      <p:ext uri="{BB962C8B-B14F-4D97-AF65-F5344CB8AC3E}">
        <p14:creationId xmlns:p14="http://schemas.microsoft.com/office/powerpoint/2010/main" val="683691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OFFSET permite pular um número específico de registros no início do conjunto de resultados, combinando-se com LIMIT para criar paginação eficiente.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12</a:t>
            </a:fld>
            <a:endParaRPr lang="pt-BR"/>
          </a:p>
        </p:txBody>
      </p:sp>
    </p:spTree>
    <p:extLst>
      <p:ext uri="{BB962C8B-B14F-4D97-AF65-F5344CB8AC3E}">
        <p14:creationId xmlns:p14="http://schemas.microsoft.com/office/powerpoint/2010/main" val="2968546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Operadores de conjunto combinam resultados de múltiplas consultas. Analisaremos UNION para unir conjuntos, INTERSECT para interseções e as diferenças entre EXCEPT e suas implementações no MySQL.</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13</a:t>
            </a:fld>
            <a:endParaRPr lang="pt-BR"/>
          </a:p>
        </p:txBody>
      </p:sp>
    </p:spTree>
    <p:extLst>
      <p:ext uri="{BB962C8B-B14F-4D97-AF65-F5344CB8AC3E}">
        <p14:creationId xmlns:p14="http://schemas.microsoft.com/office/powerpoint/2010/main" val="1831121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UNION combina resultados de duas ou mais consultas eliminando duplicatas, permitindo consolidar dados relacionados em uma saída única.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14</a:t>
            </a:fld>
            <a:endParaRPr lang="pt-BR"/>
          </a:p>
        </p:txBody>
      </p:sp>
    </p:spTree>
    <p:extLst>
      <p:ext uri="{BB962C8B-B14F-4D97-AF65-F5344CB8AC3E}">
        <p14:creationId xmlns:p14="http://schemas.microsoft.com/office/powerpoint/2010/main" val="20980584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INTERSECT retorna registros comuns entre consultas distintas, útil para identificar dados que aparecem em múltiplas tabelas ou condições.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15</a:t>
            </a:fld>
            <a:endParaRPr lang="pt-BR"/>
          </a:p>
        </p:txBody>
      </p:sp>
    </p:spTree>
    <p:extLst>
      <p:ext uri="{BB962C8B-B14F-4D97-AF65-F5344CB8AC3E}">
        <p14:creationId xmlns:p14="http://schemas.microsoft.com/office/powerpoint/2010/main" val="3187800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EXCEPT retorna registros de uma consulta que não aparecem em outra. MySQL não suporta EXCEPT diretamente, mas pode-se simular seu efeito usando cláusulas como LEFT JOIN e WHERE NULL.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16</a:t>
            </a:fld>
            <a:endParaRPr lang="pt-BR"/>
          </a:p>
        </p:txBody>
      </p:sp>
    </p:spTree>
    <p:extLst>
      <p:ext uri="{BB962C8B-B14F-4D97-AF65-F5344CB8AC3E}">
        <p14:creationId xmlns:p14="http://schemas.microsoft.com/office/powerpoint/2010/main" val="439707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Subconsultas são consultas internas que retornam dados usados pela consulta externa. Abordaremos subconsultas não correlacionadas, correlacionadas e as melhores práticas para desempenho e legibilidade.</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17</a:t>
            </a:fld>
            <a:endParaRPr lang="pt-BR"/>
          </a:p>
        </p:txBody>
      </p:sp>
    </p:spTree>
    <p:extLst>
      <p:ext uri="{BB962C8B-B14F-4D97-AF65-F5344CB8AC3E}">
        <p14:creationId xmlns:p14="http://schemas.microsoft.com/office/powerpoint/2010/main" val="2601389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São subconsultas independentes da consulta externa, executadas uma vez e seu resultado usado para filtrar ou calcular dados na consulta principal.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18</a:t>
            </a:fld>
            <a:endParaRPr lang="pt-BR"/>
          </a:p>
        </p:txBody>
      </p:sp>
    </p:spTree>
    <p:extLst>
      <p:ext uri="{BB962C8B-B14F-4D97-AF65-F5344CB8AC3E}">
        <p14:creationId xmlns:p14="http://schemas.microsoft.com/office/powerpoint/2010/main" val="15074350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Dependem de valores da consulta externa para serem executadas, sendo avaliadas para cada linha da consulta principal, permitindo comparações complexas e específicas.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19</a:t>
            </a:fld>
            <a:endParaRPr lang="pt-BR"/>
          </a:p>
        </p:txBody>
      </p:sp>
    </p:spTree>
    <p:extLst>
      <p:ext uri="{BB962C8B-B14F-4D97-AF65-F5344CB8AC3E}">
        <p14:creationId xmlns:p14="http://schemas.microsoft.com/office/powerpoint/2010/main" val="3435396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Vamos cobrir filtros avançados para seleção de dados, como IN e BETWEEN, técnicas de ordenação e limitação de resultados, operadores de conjunto como UNION e INTERSECT, subconsultas correlacionadas e não correlacionadas, funções de agregação para análise e a cláusula HAVING para filtragem de resultados agregados.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2</a:t>
            </a:fld>
            <a:endParaRPr lang="pt-BR"/>
          </a:p>
        </p:txBody>
      </p:sp>
    </p:spTree>
    <p:extLst>
      <p:ext uri="{BB962C8B-B14F-4D97-AF65-F5344CB8AC3E}">
        <p14:creationId xmlns:p14="http://schemas.microsoft.com/office/powerpoint/2010/main" val="1546164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Para otimizar consultas, recomenda-se evitar subconsultas desnecessárias, preferir JOINs quando possível e garantir índices adequados para melhorar o desempenho.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20</a:t>
            </a:fld>
            <a:endParaRPr lang="pt-BR"/>
          </a:p>
        </p:txBody>
      </p:sp>
    </p:spTree>
    <p:extLst>
      <p:ext uri="{BB962C8B-B14F-4D97-AF65-F5344CB8AC3E}">
        <p14:creationId xmlns:p14="http://schemas.microsoft.com/office/powerpoint/2010/main" val="3961401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Funções de agregação sintetizam dados para análise avançada. Veremos como usar SUM para somas, AVG para médias, MAX e MIN para extremos e GROUP_CONCAT para concatenar resultados.</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21</a:t>
            </a:fld>
            <a:endParaRPr lang="pt-BR"/>
          </a:p>
        </p:txBody>
      </p:sp>
    </p:spTree>
    <p:extLst>
      <p:ext uri="{BB962C8B-B14F-4D97-AF65-F5344CB8AC3E}">
        <p14:creationId xmlns:p14="http://schemas.microsoft.com/office/powerpoint/2010/main" val="3010152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SUM calcula a soma dos valores de uma coluna numérica em um grupo de registros, essencial para análises financeiras e quantitativas.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22</a:t>
            </a:fld>
            <a:endParaRPr lang="pt-BR"/>
          </a:p>
        </p:txBody>
      </p:sp>
    </p:spTree>
    <p:extLst>
      <p:ext uri="{BB962C8B-B14F-4D97-AF65-F5344CB8AC3E}">
        <p14:creationId xmlns:p14="http://schemas.microsoft.com/office/powerpoint/2010/main" val="32453541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AVG retorna a média aritmética dos valores em uma coluna, facilitando a compreensão de tendências e comportamentos nos dados.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23</a:t>
            </a:fld>
            <a:endParaRPr lang="pt-BR"/>
          </a:p>
        </p:txBody>
      </p:sp>
    </p:spTree>
    <p:extLst>
      <p:ext uri="{BB962C8B-B14F-4D97-AF65-F5344CB8AC3E}">
        <p14:creationId xmlns:p14="http://schemas.microsoft.com/office/powerpoint/2010/main" val="3820066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MAX e MIN localizam os maiores e menores valores em um conjunto de dados, ajudando a definir limites e identificar outliers.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24</a:t>
            </a:fld>
            <a:endParaRPr lang="pt-BR"/>
          </a:p>
        </p:txBody>
      </p:sp>
    </p:spTree>
    <p:extLst>
      <p:ext uri="{BB962C8B-B14F-4D97-AF65-F5344CB8AC3E}">
        <p14:creationId xmlns:p14="http://schemas.microsoft.com/office/powerpoint/2010/main" val="2835485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GROUP_CONCAT une valores de múltiplas linhas em uma única string, útil para gerar listas compactas de informações relacionadas.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25</a:t>
            </a:fld>
            <a:endParaRPr lang="pt-BR"/>
          </a:p>
        </p:txBody>
      </p:sp>
    </p:spTree>
    <p:extLst>
      <p:ext uri="{BB962C8B-B14F-4D97-AF65-F5344CB8AC3E}">
        <p14:creationId xmlns:p14="http://schemas.microsoft.com/office/powerpoint/2010/main" val="36387304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 operador IN permite que selecionemos registros que correspondem a qualquer valor de uma lista. Por exemplo, buscar clientes em três cidades específicas usando um único comando torna a consulta mais limpa e eficiente.</a:t>
            </a:r>
          </a:p>
        </p:txBody>
      </p:sp>
      <p:sp>
        <p:nvSpPr>
          <p:cNvPr id="4" name="Espaço Reservado para Número de Slide 3"/>
          <p:cNvSpPr>
            <a:spLocks noGrp="1"/>
          </p:cNvSpPr>
          <p:nvPr>
            <p:ph type="sldNum" sz="quarter" idx="5"/>
          </p:nvPr>
        </p:nvSpPr>
        <p:spPr/>
        <p:txBody>
          <a:bodyPr/>
          <a:lstStyle/>
          <a:p>
            <a:fld id="{AD94A39C-0D44-47D7-B18F-D43E02634F71}" type="slidenum">
              <a:rPr lang="pt-BR" smtClean="0"/>
              <a:t>26</a:t>
            </a:fld>
            <a:endParaRPr lang="pt-BR"/>
          </a:p>
        </p:txBody>
      </p:sp>
    </p:spTree>
    <p:extLst>
      <p:ext uri="{BB962C8B-B14F-4D97-AF65-F5344CB8AC3E}">
        <p14:creationId xmlns:p14="http://schemas.microsoft.com/office/powerpoint/2010/main" val="1003700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BETWEEN facilita a seleção de registros dentro de um intervalo, como datas de um ano específico. Ele inclui os valores dos limites, garantindo que o filtro seja preciso e completo.</a:t>
            </a:r>
          </a:p>
        </p:txBody>
      </p:sp>
      <p:sp>
        <p:nvSpPr>
          <p:cNvPr id="4" name="Espaço Reservado para Número de Slide 3"/>
          <p:cNvSpPr>
            <a:spLocks noGrp="1"/>
          </p:cNvSpPr>
          <p:nvPr>
            <p:ph type="sldNum" sz="quarter" idx="5"/>
          </p:nvPr>
        </p:nvSpPr>
        <p:spPr/>
        <p:txBody>
          <a:bodyPr/>
          <a:lstStyle/>
          <a:p>
            <a:fld id="{AD94A39C-0D44-47D7-B18F-D43E02634F71}" type="slidenum">
              <a:rPr lang="pt-BR" smtClean="0"/>
              <a:t>27</a:t>
            </a:fld>
            <a:endParaRPr lang="pt-BR"/>
          </a:p>
        </p:txBody>
      </p:sp>
    </p:spTree>
    <p:extLst>
      <p:ext uri="{BB962C8B-B14F-4D97-AF65-F5344CB8AC3E}">
        <p14:creationId xmlns:p14="http://schemas.microsoft.com/office/powerpoint/2010/main" val="15533013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LIKE é essencial para encontrar registros com base em padrões de texto, como nomes que começam com 'Jo'. Os caracteres % e _ aumentam a versatilidade das pesquisas.</a:t>
            </a:r>
          </a:p>
        </p:txBody>
      </p:sp>
      <p:sp>
        <p:nvSpPr>
          <p:cNvPr id="4" name="Espaço Reservado para Número de Slide 3"/>
          <p:cNvSpPr>
            <a:spLocks noGrp="1"/>
          </p:cNvSpPr>
          <p:nvPr>
            <p:ph type="sldNum" sz="quarter" idx="5"/>
          </p:nvPr>
        </p:nvSpPr>
        <p:spPr/>
        <p:txBody>
          <a:bodyPr/>
          <a:lstStyle/>
          <a:p>
            <a:fld id="{AD94A39C-0D44-47D7-B18F-D43E02634F71}" type="slidenum">
              <a:rPr lang="pt-BR" smtClean="0"/>
              <a:t>28</a:t>
            </a:fld>
            <a:endParaRPr lang="pt-BR"/>
          </a:p>
        </p:txBody>
      </p:sp>
    </p:spTree>
    <p:extLst>
      <p:ext uri="{BB962C8B-B14F-4D97-AF65-F5344CB8AC3E}">
        <p14:creationId xmlns:p14="http://schemas.microsoft.com/office/powerpoint/2010/main" val="18919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IS NULL é usado para localizar registros com valores nulos, o que é essencial para manutenção da qualidade dos dados e para tomar decisões baseadas em dados completos.</a:t>
            </a:r>
          </a:p>
        </p:txBody>
      </p:sp>
      <p:sp>
        <p:nvSpPr>
          <p:cNvPr id="4" name="Espaço Reservado para Número de Slide 3"/>
          <p:cNvSpPr>
            <a:spLocks noGrp="1"/>
          </p:cNvSpPr>
          <p:nvPr>
            <p:ph type="sldNum" sz="quarter" idx="5"/>
          </p:nvPr>
        </p:nvSpPr>
        <p:spPr/>
        <p:txBody>
          <a:bodyPr/>
          <a:lstStyle/>
          <a:p>
            <a:fld id="{AD94A39C-0D44-47D7-B18F-D43E02634F71}" type="slidenum">
              <a:rPr lang="pt-BR" smtClean="0"/>
              <a:t>29</a:t>
            </a:fld>
            <a:endParaRPr lang="pt-BR"/>
          </a:p>
        </p:txBody>
      </p:sp>
    </p:spTree>
    <p:extLst>
      <p:ext uri="{BB962C8B-B14F-4D97-AF65-F5344CB8AC3E}">
        <p14:creationId xmlns:p14="http://schemas.microsoft.com/office/powerpoint/2010/main" val="1701959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Filtros avançados permitem selecionar dados com critérios complexos. Utilizaremos operadores como IN para múltiplos valores, BETWEEN para intervalos, LIKE para buscas por padrão, além de manejar valores nulos com IS NULL e verificar a existência de registros com EXISTS.</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3</a:t>
            </a:fld>
            <a:endParaRPr lang="pt-BR"/>
          </a:p>
        </p:txBody>
      </p:sp>
    </p:spTree>
    <p:extLst>
      <p:ext uri="{BB962C8B-B14F-4D97-AF65-F5344CB8AC3E}">
        <p14:creationId xmlns:p14="http://schemas.microsoft.com/office/powerpoint/2010/main" val="4517602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EXISTS permite que uma consulta principal seja condicional à existência de dados relacionados, tornando as consultas mais seguras e eficientes em validações complexas.</a:t>
            </a:r>
          </a:p>
        </p:txBody>
      </p:sp>
      <p:sp>
        <p:nvSpPr>
          <p:cNvPr id="4" name="Espaço Reservado para Número de Slide 3"/>
          <p:cNvSpPr>
            <a:spLocks noGrp="1"/>
          </p:cNvSpPr>
          <p:nvPr>
            <p:ph type="sldNum" sz="quarter" idx="5"/>
          </p:nvPr>
        </p:nvSpPr>
        <p:spPr/>
        <p:txBody>
          <a:bodyPr/>
          <a:lstStyle/>
          <a:p>
            <a:fld id="{AD94A39C-0D44-47D7-B18F-D43E02634F71}" type="slidenum">
              <a:rPr lang="pt-BR" smtClean="0"/>
              <a:t>30</a:t>
            </a:fld>
            <a:endParaRPr lang="pt-BR"/>
          </a:p>
        </p:txBody>
      </p:sp>
    </p:spTree>
    <p:extLst>
      <p:ext uri="{BB962C8B-B14F-4D97-AF65-F5344CB8AC3E}">
        <p14:creationId xmlns:p14="http://schemas.microsoft.com/office/powerpoint/2010/main" val="2059406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HAVING permite aplicar filtros em grupos de dados após a agregação, complementando o WHERE que atua antes da agregação. Veremos exemplos práticos para entender seu uso.</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31</a:t>
            </a:fld>
            <a:endParaRPr lang="pt-BR"/>
          </a:p>
        </p:txBody>
      </p:sp>
    </p:spTree>
    <p:extLst>
      <p:ext uri="{BB962C8B-B14F-4D97-AF65-F5344CB8AC3E}">
        <p14:creationId xmlns:p14="http://schemas.microsoft.com/office/powerpoint/2010/main" val="24376701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WHERE filtra linhas antes da agregação, enquanto HAVING filtra grupos após a aplicação das funções de agregação, sendo fundamental para consultas com GROUP BY.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32</a:t>
            </a:fld>
            <a:endParaRPr lang="pt-BR"/>
          </a:p>
        </p:txBody>
      </p:sp>
    </p:spTree>
    <p:extLst>
      <p:ext uri="{BB962C8B-B14F-4D97-AF65-F5344CB8AC3E}">
        <p14:creationId xmlns:p14="http://schemas.microsoft.com/office/powerpoint/2010/main" val="19060452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HAVING é usado para restringir resultados agrupados com condições sobre agregados, como selecionar grupos com soma maior que um valor específico.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33</a:t>
            </a:fld>
            <a:endParaRPr lang="pt-BR"/>
          </a:p>
        </p:txBody>
      </p:sp>
    </p:spTree>
    <p:extLst>
      <p:ext uri="{BB962C8B-B14F-4D97-AF65-F5344CB8AC3E}">
        <p14:creationId xmlns:p14="http://schemas.microsoft.com/office/powerpoint/2010/main" val="4111391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Vamos examinar consultas reais que utilizam HAVING para filtrar dados agregados em relatórios, demonstrando sua aplicação em cenários comuns.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34</a:t>
            </a:fld>
            <a:endParaRPr lang="pt-BR"/>
          </a:p>
        </p:txBody>
      </p:sp>
    </p:spTree>
    <p:extLst>
      <p:ext uri="{BB962C8B-B14F-4D97-AF65-F5344CB8AC3E}">
        <p14:creationId xmlns:p14="http://schemas.microsoft.com/office/powerpoint/2010/main" val="6354883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Com as técnicas avançadas apresentadas, você está preparado para criar consultas SQL poderosas e eficientes. Aplicando filtros, ordenação, operadores de conjunto, subconsultas, funções de agregação e HAVING, você pode extrair insights precisos e valiosos dos seus dados.</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35</a:t>
            </a:fld>
            <a:endParaRPr lang="pt-BR"/>
          </a:p>
        </p:txBody>
      </p:sp>
    </p:spTree>
    <p:extLst>
      <p:ext uri="{BB962C8B-B14F-4D97-AF65-F5344CB8AC3E}">
        <p14:creationId xmlns:p14="http://schemas.microsoft.com/office/powerpoint/2010/main" val="1191684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O operador IN permite filtrar registros que correspondem a qualquer valor dentro de uma lista especificada, facilitando consultas quando múltiplos valores são necessários para comparação em uma coluna.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4</a:t>
            </a:fld>
            <a:endParaRPr lang="pt-BR"/>
          </a:p>
        </p:txBody>
      </p:sp>
    </p:spTree>
    <p:extLst>
      <p:ext uri="{BB962C8B-B14F-4D97-AF65-F5344CB8AC3E}">
        <p14:creationId xmlns:p14="http://schemas.microsoft.com/office/powerpoint/2010/main" val="3468153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BETWEEN é usado para selecionar valores dentro de um intervalo específico, incluindo os valores limites. É ideal para filtrar datas, números ou outros dados com faixa definida.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5</a:t>
            </a:fld>
            <a:endParaRPr lang="pt-BR"/>
          </a:p>
        </p:txBody>
      </p:sp>
    </p:spTree>
    <p:extLst>
      <p:ext uri="{BB962C8B-B14F-4D97-AF65-F5344CB8AC3E}">
        <p14:creationId xmlns:p14="http://schemas.microsoft.com/office/powerpoint/2010/main" val="3667557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LIKE permite pesquisar por padrões em colunas textuais usando caracteres curinga, como % para múltiplos caracteres e _ para um único caractere, ideal para buscas flexíveis.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6</a:t>
            </a:fld>
            <a:endParaRPr lang="pt-BR"/>
          </a:p>
        </p:txBody>
      </p:sp>
    </p:spTree>
    <p:extLst>
      <p:ext uri="{BB962C8B-B14F-4D97-AF65-F5344CB8AC3E}">
        <p14:creationId xmlns:p14="http://schemas.microsoft.com/office/powerpoint/2010/main" val="304284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IS NULL é utilizado para identificar registros onde uma coluna possui valor nulo, ajudando a tratar dados incompletos ou ausentes durante a seleção.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7</a:t>
            </a:fld>
            <a:endParaRPr lang="pt-BR"/>
          </a:p>
        </p:txBody>
      </p:sp>
    </p:spTree>
    <p:extLst>
      <p:ext uri="{BB962C8B-B14F-4D97-AF65-F5344CB8AC3E}">
        <p14:creationId xmlns:p14="http://schemas.microsoft.com/office/powerpoint/2010/main" val="1463787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
---
EXISTS verifica se uma subconsulta retorna algum registro, permitindo validar a existência de dados relacionados antes de executar ações na consulta principal.
Origem da imagem: biblioteca de conteúdos do Microsoft 365
</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8</a:t>
            </a:fld>
            <a:endParaRPr lang="pt-BR"/>
          </a:p>
        </p:txBody>
      </p:sp>
    </p:spTree>
    <p:extLst>
      <p:ext uri="{BB962C8B-B14F-4D97-AF65-F5344CB8AC3E}">
        <p14:creationId xmlns:p14="http://schemas.microsoft.com/office/powerpoint/2010/main" val="4279512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a:t>Ordenar e limitar resultados é essencial para apresentar dados de forma organizada e eficiente. Exploraremos ORDER BY para classificação, LIMIT para restringir o número de registros e OFFSET para navegar nos resultados.</a:t>
            </a:r>
          </a:p>
        </p:txBody>
      </p:sp>
      <p:sp>
        <p:nvSpPr>
          <p:cNvPr id="4" name="Espaço Reservado para Número de Slide 3"/>
          <p:cNvSpPr>
            <a:spLocks noGrp="1"/>
          </p:cNvSpPr>
          <p:nvPr>
            <p:ph type="sldNum" sz="quarter" idx="5"/>
          </p:nvPr>
        </p:nvSpPr>
        <p:spPr/>
        <p:txBody>
          <a:bodyPr/>
          <a:lstStyle/>
          <a:p>
            <a:fld id="{C52654AF-6B79-4A67-A254-ECA2ECEEF0F1}" type="slidenum">
              <a:rPr lang="pt-BR" smtClean="0"/>
              <a:t>9</a:t>
            </a:fld>
            <a:endParaRPr lang="pt-BR"/>
          </a:p>
        </p:txBody>
      </p:sp>
    </p:spTree>
    <p:extLst>
      <p:ext uri="{BB962C8B-B14F-4D97-AF65-F5344CB8AC3E}">
        <p14:creationId xmlns:p14="http://schemas.microsoft.com/office/powerpoint/2010/main" val="7523318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640080" y="1371599"/>
            <a:ext cx="6675120" cy="2951825"/>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640080" y="4584879"/>
            <a:ext cx="667512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6444479B-705B-4489-957E-7E8A228BDFA0}" type="datetime1">
              <a:rPr lang="en-US" smtClean="0"/>
              <a:t>8/8/2025</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4059834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C07B66AD-7C08-490A-ADA4-B47E10FB2407}" type="datetime1">
              <a:rPr lang="en-US" smtClean="0"/>
              <a:t>8/8/2025</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8942856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1CB3635-47E1-90D8-B693-DA85A66B3831}"/>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209219" y="640079"/>
            <a:ext cx="1811773" cy="5536884"/>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640080" y="640080"/>
            <a:ext cx="8412422" cy="553688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5B95027-4255-49E7-9841-CD21BCC99996}" type="datetime1">
              <a:rPr lang="en-US" smtClean="0"/>
              <a:t>8/8/2025</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12960-6E85-460F-B6E3-5B82CB31AF3D}" type="slidenum">
              <a:rPr lang="en-US" smtClean="0"/>
              <a:t>‹nº›</a:t>
            </a:fld>
            <a:endParaRPr lang="en-US"/>
          </a:p>
        </p:txBody>
      </p:sp>
      <p:cxnSp>
        <p:nvCxnSpPr>
          <p:cNvPr id="7" name="Straight Connector 6">
            <a:extLst>
              <a:ext uri="{FF2B5EF4-FFF2-40B4-BE49-F238E27FC236}">
                <a16:creationId xmlns:a16="http://schemas.microsoft.com/office/drawing/2014/main" id="{3230604F-219C-2DEE-830E-27274CC2FE19}"/>
              </a:ext>
              <a:ext uri="{C183D7F6-B498-43B3-948B-1728B52AA6E4}">
                <adec:decorative xmlns:adec="http://schemas.microsoft.com/office/drawing/2017/decorative" val="1"/>
              </a:ext>
            </a:extLst>
          </p:cNvPr>
          <p:cNvCxnSpPr>
            <a:cxnSpLocks/>
          </p:cNvCxnSpPr>
          <p:nvPr/>
        </p:nvCxnSpPr>
        <p:spPr>
          <a:xfrm rot="5400000">
            <a:off x="10872154" y="119243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44840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9F89F774-3FA6-43B8-9241-99959C8FD463}" type="datetime1">
              <a:rPr lang="en-US" smtClean="0"/>
              <a:t>8/8/2025</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4813311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1BB59B6-79B9-97F5-AC3B-DF65899D39D8}"/>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640080" y="1291366"/>
            <a:ext cx="9214884" cy="3159974"/>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640080" y="5018567"/>
            <a:ext cx="7907079" cy="1073889"/>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F9504452-5DCC-4FE2-A5C9-8A5EF6714D65}" type="datetime1">
              <a:rPr lang="en-US" smtClean="0"/>
              <a:t>8/8/2025</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12960-6E85-460F-B6E3-5B82CB31AF3D}" type="slidenum">
              <a:rPr lang="en-US" smtClean="0"/>
              <a:t>‹nº›</a:t>
            </a:fld>
            <a:endParaRPr lang="en-US"/>
          </a:p>
        </p:txBody>
      </p:sp>
      <p:cxnSp>
        <p:nvCxnSpPr>
          <p:cNvPr id="7" name="Straight Connector 6">
            <a:extLst>
              <a:ext uri="{FF2B5EF4-FFF2-40B4-BE49-F238E27FC236}">
                <a16:creationId xmlns:a16="http://schemas.microsoft.com/office/drawing/2014/main" id="{FF05EAE5-4812-F718-6D75-9627884180BF}"/>
              </a:ext>
              <a:ext uri="{C183D7F6-B498-43B3-948B-1728B52AA6E4}">
                <adec:decorative xmlns:adec="http://schemas.microsoft.com/office/drawing/2017/decorative" val="1"/>
              </a:ext>
            </a:extLst>
          </p:cNvPr>
          <p:cNvCxnSpPr>
            <a:cxnSpLocks/>
          </p:cNvCxnSpPr>
          <p:nvPr/>
        </p:nvCxnSpPr>
        <p:spPr>
          <a:xfrm>
            <a:off x="716281" y="4715234"/>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847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640080"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318928" y="2633472"/>
            <a:ext cx="5212080" cy="35661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E579ABC2-0180-4F3A-A895-A85BC724D472}" type="datetime1">
              <a:rPr lang="en-US" smtClean="0"/>
              <a:t>8/8/2025</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13421001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640079" y="1371599"/>
            <a:ext cx="10890929" cy="93975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640079"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640079"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318928" y="2311352"/>
            <a:ext cx="5212080" cy="69537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318928" y="3006725"/>
            <a:ext cx="5212080" cy="3191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6AEEA9BA-4E8F-439E-BEA4-91FBA01E3F5F}" type="datetime1">
              <a:rPr lang="en-US" smtClean="0"/>
              <a:t>8/8/2025</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753796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BE15BF18-0007-481C-AA29-413124BC3EE7}" type="datetime1">
              <a:rPr lang="en-US" smtClean="0"/>
              <a:t>8/8/2025</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561870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149F9F0F-FB8C-5565-247C-BDCC156B5CAF}"/>
              </a:ext>
            </a:extLst>
          </p:cNvPr>
          <p:cNvSpPr/>
          <p:nvPr/>
        </p:nvSpPr>
        <p:spPr>
          <a:xfrm>
            <a:off x="0" y="0"/>
            <a:ext cx="12192000" cy="6858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9BE9870-3748-43AD-B547-02A075CB4A1D}" type="datetime1">
              <a:rPr lang="en-US" smtClean="0"/>
              <a:t>8/8/2025</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035583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4936519" y="1031001"/>
            <a:ext cx="6594490" cy="516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640080" y="2972168"/>
            <a:ext cx="3859397" cy="322682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558E7897-33C5-4F1A-9307-D068E37F3DC7}" type="datetime1">
              <a:rPr lang="en-US" smtClean="0"/>
              <a:t>8/8/2025</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39466862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640080" y="1371600"/>
            <a:ext cx="3859397" cy="1451723"/>
          </a:xfrm>
        </p:spPr>
        <p:txBody>
          <a:bodyPr anchor="t">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4937760" y="1033271"/>
            <a:ext cx="6592824" cy="516636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640080" y="2972167"/>
            <a:ext cx="3859397" cy="322682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82E171BA-CC09-47C8-A6DF-F5C5CB59CEEC}" type="datetime1">
              <a:rPr lang="en-US" smtClean="0"/>
              <a:t>8/8/2025</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12960-6E85-460F-B6E3-5B82CB31AF3D}" type="slidenum">
              <a:rPr lang="en-US" smtClean="0"/>
              <a:t>‹nº›</a:t>
            </a:fld>
            <a:endParaRPr lang="en-US"/>
          </a:p>
        </p:txBody>
      </p:sp>
    </p:spTree>
    <p:extLst>
      <p:ext uri="{BB962C8B-B14F-4D97-AF65-F5344CB8AC3E}">
        <p14:creationId xmlns:p14="http://schemas.microsoft.com/office/powerpoint/2010/main" val="712568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640079" y="1371601"/>
            <a:ext cx="10890929" cy="10972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640080" y="2633472"/>
            <a:ext cx="10890928" cy="356616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640080"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7DA38F49-B3E2-4BF0-BEC7-C30D34ABBB8D}" type="datetime1">
              <a:rPr lang="en-US" smtClean="0"/>
              <a:t>8/8/2025</a:t>
            </a:fld>
            <a:endParaRPr lang="en-US"/>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12960-6E85-460F-B6E3-5B82CB31AF3D}" type="slidenum">
              <a:rPr lang="en-US" smtClean="0"/>
              <a:t>‹nº›</a:t>
            </a:fld>
            <a:endParaRPr lang="en-US"/>
          </a:p>
        </p:txBody>
      </p:sp>
      <p:cxnSp>
        <p:nvCxnSpPr>
          <p:cNvPr id="9" name="Straight Connector 8">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p:cNvCxnSpPr>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67228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63A08A8-5C75-4D30-52E2-85A1916BC652}"/>
              </a:ext>
            </a:extLst>
          </p:cNvPr>
          <p:cNvSpPr>
            <a:spLocks noGrp="1"/>
          </p:cNvSpPr>
          <p:nvPr>
            <p:ph type="ctrTitle"/>
          </p:nvPr>
        </p:nvSpPr>
        <p:spPr>
          <a:xfrm>
            <a:off x="7501083" y="1409700"/>
            <a:ext cx="4167042" cy="2875865"/>
          </a:xfrm>
        </p:spPr>
        <p:txBody>
          <a:bodyPr anchor="b">
            <a:normAutofit/>
          </a:bodyPr>
          <a:lstStyle/>
          <a:p>
            <a:pPr>
              <a:lnSpc>
                <a:spcPct val="90000"/>
              </a:lnSpc>
            </a:pPr>
            <a:r>
              <a:rPr lang="pt-BR" sz="3500"/>
              <a:t>Consultas Avançadas com SQL: Técnicas Avançadas para Reforçar o SELECT</a:t>
            </a:r>
          </a:p>
        </p:txBody>
      </p:sp>
      <p:sp>
        <p:nvSpPr>
          <p:cNvPr id="3" name="Subtítulo 2">
            <a:extLst>
              <a:ext uri="{FF2B5EF4-FFF2-40B4-BE49-F238E27FC236}">
                <a16:creationId xmlns:a16="http://schemas.microsoft.com/office/drawing/2014/main" id="{E6F5F602-A16A-8AD0-8FE4-16DC4907B94D}"/>
              </a:ext>
            </a:extLst>
          </p:cNvPr>
          <p:cNvSpPr>
            <a:spLocks noGrp="1"/>
          </p:cNvSpPr>
          <p:nvPr>
            <p:ph type="subTitle" idx="1"/>
          </p:nvPr>
        </p:nvSpPr>
        <p:spPr>
          <a:xfrm>
            <a:off x="7509191" y="4431107"/>
            <a:ext cx="3972865" cy="1344426"/>
          </a:xfrm>
        </p:spPr>
        <p:txBody>
          <a:bodyPr anchor="t">
            <a:normAutofit/>
          </a:bodyPr>
          <a:lstStyle/>
          <a:p>
            <a:r>
              <a:rPr lang="pt-BR" sz="1700"/>
              <a:t>Exploração de recursos sofisticados para consultas eficientes</a:t>
            </a:r>
          </a:p>
        </p:txBody>
      </p:sp>
      <p:pic>
        <p:nvPicPr>
          <p:cNvPr id="4" name="Imagem 3" descr="Codificação de programa em uma tela de computador">
            <a:extLst>
              <a:ext uri="{FF2B5EF4-FFF2-40B4-BE49-F238E27FC236}">
                <a16:creationId xmlns:a16="http://schemas.microsoft.com/office/drawing/2014/main" id="{98AA6B06-4593-43B4-9A44-388943116951}"/>
              </a:ext>
            </a:extLst>
          </p:cNvPr>
          <p:cNvPicPr>
            <a:picLocks noChangeAspect="1"/>
          </p:cNvPicPr>
          <p:nvPr/>
        </p:nvPicPr>
        <p:blipFill>
          <a:blip r:embed="rId3"/>
          <a:srcRect l="17113" r="3348" b="2"/>
          <a:stretch>
            <a:fillRect/>
          </a:stretch>
        </p:blipFill>
        <p:spPr>
          <a:xfrm>
            <a:off x="20" y="609600"/>
            <a:ext cx="6778327" cy="5688323"/>
          </a:xfrm>
          <a:prstGeom prst="rect">
            <a:avLst/>
          </a:prstGeom>
        </p:spPr>
      </p:pic>
      <p:cxnSp>
        <p:nvCxnSpPr>
          <p:cNvPr id="11" name="Straight Connector 10">
            <a:extLst>
              <a:ext uri="{FF2B5EF4-FFF2-40B4-BE49-F238E27FC236}">
                <a16:creationId xmlns:a16="http://schemas.microsoft.com/office/drawing/2014/main" id="{7CC73A33-65FF-41A9-A3B0-006753CD10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248400"/>
            <a:ext cx="6778350" cy="49006"/>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890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par>
                                <p:cTn id="11" presetID="10" presetClass="entr" presetSubtype="0" fill="hold" grpId="1" nodeType="withEffect">
                                  <p:stCondLst>
                                    <p:cond delay="250"/>
                                  </p:stCondLst>
                                  <p:iterate>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5CBEF48-8AB9-8304-EF87-D1098D9DD6B9}"/>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Classificando dados com ORDER BY</a:t>
            </a:r>
          </a:p>
        </p:txBody>
      </p:sp>
      <p:pic>
        <p:nvPicPr>
          <p:cNvPr id="5" name="Espaço Reservado para Conteúdo 4" descr="Emblema do símbolo de big data do banco de dados">
            <a:extLst>
              <a:ext uri="{FF2B5EF4-FFF2-40B4-BE49-F238E27FC236}">
                <a16:creationId xmlns:a16="http://schemas.microsoft.com/office/drawing/2014/main" id="{83A9AE38-BE78-4EC5-BB5D-69B7C29317A0}"/>
              </a:ext>
            </a:extLst>
          </p:cNvPr>
          <p:cNvPicPr>
            <a:picLocks noGrp="1" noChangeAspect="1"/>
          </p:cNvPicPr>
          <p:nvPr>
            <p:ph sz="half" idx="1"/>
          </p:nvPr>
        </p:nvPicPr>
        <p:blipFill>
          <a:blip r:embed="rId3"/>
          <a:srcRect l="8549" r="8955" b="1"/>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A40D58A3-80F9-DA5E-AA75-DB007A85588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Font typeface="Arial" panose="020B0604020202020204" pitchFamily="34" charset="0"/>
              <a:buNone/>
            </a:pPr>
            <a:r>
              <a:rPr lang="pt-BR" sz="1400" b="1"/>
              <a:t>Organização dos Resultados</a:t>
            </a:r>
          </a:p>
          <a:p>
            <a:pPr marL="0" lvl="1" indent="0">
              <a:buFont typeface="Arial" panose="020B0604020202020204" pitchFamily="34" charset="0"/>
              <a:buNone/>
            </a:pPr>
            <a:r>
              <a:rPr lang="pt-BR" sz="1400"/>
              <a:t>ORDER BY organiza os dados retornados de forma ordenada, melhorando a análise dos resultados.</a:t>
            </a:r>
          </a:p>
          <a:p>
            <a:pPr marL="0" indent="0">
              <a:spcBef>
                <a:spcPts val="2500"/>
              </a:spcBef>
              <a:buFont typeface="Arial" panose="020B0604020202020204" pitchFamily="34" charset="0"/>
              <a:buNone/>
            </a:pPr>
            <a:r>
              <a:rPr lang="pt-BR" sz="1400" b="1"/>
              <a:t>Ordenação por Múltiplas Colunas</a:t>
            </a:r>
          </a:p>
          <a:p>
            <a:pPr marL="0" lvl="1" indent="0">
              <a:buFont typeface="Arial" panose="020B0604020202020204" pitchFamily="34" charset="0"/>
              <a:buNone/>
            </a:pPr>
            <a:r>
              <a:rPr lang="pt-BR" sz="1400"/>
              <a:t>É possível ordenar os resultados usando uma ou mais colunas para maior precisão na visualização.</a:t>
            </a:r>
          </a:p>
          <a:p>
            <a:pPr marL="0" indent="0">
              <a:spcBef>
                <a:spcPts val="2500"/>
              </a:spcBef>
              <a:buFont typeface="Arial" panose="020B0604020202020204" pitchFamily="34" charset="0"/>
              <a:buNone/>
            </a:pPr>
            <a:r>
              <a:rPr lang="pt-BR" sz="1400" b="1"/>
              <a:t>Ordem Crescente e Decrescente</a:t>
            </a:r>
          </a:p>
          <a:p>
            <a:pPr marL="0" lvl="1" indent="0">
              <a:buFont typeface="Arial" panose="020B0604020202020204" pitchFamily="34" charset="0"/>
              <a:buNone/>
            </a:pPr>
            <a:r>
              <a:rPr lang="pt-BR" sz="1400"/>
              <a:t>ORDER BY permite definir ordem crescente (ASC) ou decrescente (DESC) conforme a necessidade.</a:t>
            </a:r>
          </a:p>
        </p:txBody>
      </p:sp>
    </p:spTree>
    <p:extLst>
      <p:ext uri="{BB962C8B-B14F-4D97-AF65-F5344CB8AC3E}">
        <p14:creationId xmlns:p14="http://schemas.microsoft.com/office/powerpoint/2010/main" val="36779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8B8264B-1506-D37E-C915-4B5028C02E7E}"/>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Restringindo o número de resultados com LIMIT</a:t>
            </a:r>
          </a:p>
        </p:txBody>
      </p:sp>
      <p:sp>
        <p:nvSpPr>
          <p:cNvPr id="4" name="Espaço Reservado para Conteúdo 3">
            <a:extLst>
              <a:ext uri="{FF2B5EF4-FFF2-40B4-BE49-F238E27FC236}">
                <a16:creationId xmlns:a16="http://schemas.microsoft.com/office/drawing/2014/main" id="{607BA983-95CC-9C4F-B049-CB0C7198449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Font typeface="Arial" panose="020B0604020202020204" pitchFamily="34" charset="0"/>
              <a:buNone/>
            </a:pPr>
            <a:r>
              <a:rPr lang="pt-BR" sz="1400" b="1"/>
              <a:t>Função do LIMIT</a:t>
            </a:r>
          </a:p>
          <a:p>
            <a:pPr marL="0" lvl="1" indent="0">
              <a:buFont typeface="Arial" panose="020B0604020202020204" pitchFamily="34" charset="0"/>
              <a:buNone/>
            </a:pPr>
            <a:r>
              <a:rPr lang="pt-BR" sz="1400"/>
              <a:t>LIMIT restringe o número máximo de registros retornados por uma consulta SQL.</a:t>
            </a:r>
          </a:p>
          <a:p>
            <a:pPr marL="0" indent="0">
              <a:spcBef>
                <a:spcPts val="2500"/>
              </a:spcBef>
              <a:buFont typeface="Arial" panose="020B0604020202020204" pitchFamily="34" charset="0"/>
              <a:buNone/>
            </a:pPr>
            <a:r>
              <a:rPr lang="pt-BR" sz="1400" b="1"/>
              <a:t>Visualização de Amostras</a:t>
            </a:r>
          </a:p>
          <a:p>
            <a:pPr marL="0" lvl="1" indent="0">
              <a:buFont typeface="Arial" panose="020B0604020202020204" pitchFamily="34" charset="0"/>
              <a:buNone/>
            </a:pPr>
            <a:r>
              <a:rPr lang="pt-BR" sz="1400"/>
              <a:t>Usar LIMIT permite visualizar amostras de dados sem retornar grandes volumes.</a:t>
            </a:r>
          </a:p>
          <a:p>
            <a:pPr marL="0" indent="0">
              <a:spcBef>
                <a:spcPts val="2500"/>
              </a:spcBef>
              <a:buFont typeface="Arial" panose="020B0604020202020204" pitchFamily="34" charset="0"/>
              <a:buNone/>
            </a:pPr>
            <a:r>
              <a:rPr lang="pt-BR" sz="1400" b="1"/>
              <a:t>Paginação de Resultados</a:t>
            </a:r>
          </a:p>
          <a:p>
            <a:pPr marL="0" lvl="1" indent="0">
              <a:buFont typeface="Arial" panose="020B0604020202020204" pitchFamily="34" charset="0"/>
              <a:buNone/>
            </a:pPr>
            <a:r>
              <a:rPr lang="pt-BR" sz="1400"/>
              <a:t>LIMIT é útil para paginar resultados em aplicações web ou sistemas de dados.</a:t>
            </a:r>
          </a:p>
        </p:txBody>
      </p:sp>
      <p:pic>
        <p:nvPicPr>
          <p:cNvPr id="5" name="Espaço Reservado para Conteúdo 4" descr="Servidor 3D e símbolo proibido.">
            <a:extLst>
              <a:ext uri="{FF2B5EF4-FFF2-40B4-BE49-F238E27FC236}">
                <a16:creationId xmlns:a16="http://schemas.microsoft.com/office/drawing/2014/main" id="{8FEADEEF-C9E8-42FF-864C-310EF5FAD336}"/>
              </a:ext>
            </a:extLst>
          </p:cNvPr>
          <p:cNvPicPr>
            <a:picLocks noGrp="1" noChangeAspect="1"/>
          </p:cNvPicPr>
          <p:nvPr>
            <p:ph sz="half" idx="1"/>
          </p:nvPr>
        </p:nvPicPr>
        <p:blipFill>
          <a:blip r:embed="rId3"/>
          <a:srcRect l="12101" r="9615" b="3"/>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9549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3D9AA15-5E2F-9310-2B34-03512307BE60}"/>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2800"/>
              <a:t>Navegação por resultados com OFFSET</a:t>
            </a:r>
          </a:p>
        </p:txBody>
      </p:sp>
      <p:pic>
        <p:nvPicPr>
          <p:cNvPr id="5" name="Espaço Reservado para Conteúdo 4" descr="Banco de dados e armazenamento em disco rígido isolados em fundo branco">
            <a:extLst>
              <a:ext uri="{FF2B5EF4-FFF2-40B4-BE49-F238E27FC236}">
                <a16:creationId xmlns:a16="http://schemas.microsoft.com/office/drawing/2014/main" id="{03CEEB28-4925-446A-A33A-6A8D5118709A}"/>
              </a:ext>
            </a:extLst>
          </p:cNvPr>
          <p:cNvPicPr>
            <a:picLocks noGrp="1" noChangeAspect="1"/>
          </p:cNvPicPr>
          <p:nvPr>
            <p:ph sz="half" idx="1"/>
          </p:nvPr>
        </p:nvPicPr>
        <p:blipFill>
          <a:blip r:embed="rId3"/>
          <a:srcRect l="3512" r="3223"/>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3C0A533C-CA1D-68D4-8E2F-7BB469B36CF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pt-BR" sz="1400" b="1"/>
              <a:t>Função do OFFSET</a:t>
            </a:r>
          </a:p>
          <a:p>
            <a:pPr marL="0" lvl="1" indent="0">
              <a:buFont typeface="Arial" panose="020B0604020202020204" pitchFamily="34" charset="0"/>
              <a:buNone/>
            </a:pPr>
            <a:r>
              <a:rPr lang="pt-BR" sz="1400"/>
              <a:t>OFFSET pula registros iniciais em um conjunto de dados para controlar os resultados exibidos.</a:t>
            </a:r>
          </a:p>
          <a:p>
            <a:pPr marL="0" indent="0">
              <a:spcBef>
                <a:spcPts val="2500"/>
              </a:spcBef>
              <a:buFont typeface="Arial" panose="020B0604020202020204" pitchFamily="34" charset="0"/>
              <a:buNone/>
            </a:pPr>
            <a:r>
              <a:rPr lang="pt-BR" sz="1400" b="1"/>
              <a:t>Uso combinado com LIMIT</a:t>
            </a:r>
          </a:p>
          <a:p>
            <a:pPr marL="0" lvl="1" indent="0">
              <a:buFont typeface="Arial" panose="020B0604020202020204" pitchFamily="34" charset="0"/>
              <a:buNone/>
            </a:pPr>
            <a:r>
              <a:rPr lang="pt-BR" sz="1400"/>
              <a:t>OFFSET é usado com LIMIT para permitir paginação e navegação eficiente nos dados.</a:t>
            </a:r>
          </a:p>
        </p:txBody>
      </p:sp>
    </p:spTree>
    <p:extLst>
      <p:ext uri="{BB962C8B-B14F-4D97-AF65-F5344CB8AC3E}">
        <p14:creationId xmlns:p14="http://schemas.microsoft.com/office/powerpoint/2010/main" val="28215172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5BA097C0-139C-51D6-C234-BB586B11F0A9}"/>
              </a:ext>
            </a:extLst>
          </p:cNvPr>
          <p:cNvSpPr>
            <a:spLocks noGrp="1"/>
          </p:cNvSpPr>
          <p:nvPr>
            <p:ph type="ctrTitle"/>
          </p:nvPr>
        </p:nvSpPr>
        <p:spPr>
          <a:xfrm>
            <a:off x="559219" y="1115844"/>
            <a:ext cx="7680960" cy="4631911"/>
          </a:xfrm>
        </p:spPr>
        <p:txBody>
          <a:bodyPr anchor="b">
            <a:normAutofit/>
          </a:bodyPr>
          <a:lstStyle/>
          <a:p>
            <a:r>
              <a:rPr lang="pt-BR" sz="6500"/>
              <a:t>Operadores de conjunto em SQL</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6294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A3871FB-0823-885E-BF4A-D8D1D55FD028}"/>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Unindo conjuntos de dados com UNION</a:t>
            </a:r>
          </a:p>
        </p:txBody>
      </p:sp>
      <p:pic>
        <p:nvPicPr>
          <p:cNvPr id="5" name="Espaço Reservado para Conteúdo 4" descr="Racks de data center e servidor">
            <a:extLst>
              <a:ext uri="{FF2B5EF4-FFF2-40B4-BE49-F238E27FC236}">
                <a16:creationId xmlns:a16="http://schemas.microsoft.com/office/drawing/2014/main" id="{4F161D3C-4132-452E-88F4-6889F43A19B8}"/>
              </a:ext>
            </a:extLst>
          </p:cNvPr>
          <p:cNvPicPr>
            <a:picLocks noGrp="1" noChangeAspect="1"/>
          </p:cNvPicPr>
          <p:nvPr>
            <p:ph sz="half" idx="1"/>
          </p:nvPr>
        </p:nvPicPr>
        <p:blipFill>
          <a:blip r:embed="rId3"/>
          <a:srcRect l="7302" r="10003"/>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F00A332-EEC9-FCC4-184B-6A6E95A91D8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pt-BR" sz="1400" b="1"/>
              <a:t>Função do UNION</a:t>
            </a:r>
          </a:p>
          <a:p>
            <a:pPr marL="0" lvl="1" indent="0">
              <a:buFont typeface="Arial" panose="020B0604020202020204" pitchFamily="34" charset="0"/>
              <a:buNone/>
            </a:pPr>
            <a:r>
              <a:rPr lang="pt-BR" sz="1400"/>
              <a:t>UNION combina resultados de múltiplas consultas SQL eliminando linhas duplicadas para consolidar dados.</a:t>
            </a:r>
          </a:p>
          <a:p>
            <a:pPr marL="0" indent="0">
              <a:spcBef>
                <a:spcPts val="2500"/>
              </a:spcBef>
              <a:buFont typeface="Arial" panose="020B0604020202020204" pitchFamily="34" charset="0"/>
              <a:buNone/>
            </a:pPr>
            <a:r>
              <a:rPr lang="pt-BR" sz="1400" b="1"/>
              <a:t>Consolidação de Dados</a:t>
            </a:r>
          </a:p>
          <a:p>
            <a:pPr marL="0" lvl="1" indent="0">
              <a:buFont typeface="Arial" panose="020B0604020202020204" pitchFamily="34" charset="0"/>
              <a:buNone/>
            </a:pPr>
            <a:r>
              <a:rPr lang="pt-BR" sz="1400"/>
              <a:t>Permite juntar dados relacionados de diferentes fontes em uma única saída clara e organizada.</a:t>
            </a:r>
          </a:p>
        </p:txBody>
      </p:sp>
    </p:spTree>
    <p:extLst>
      <p:ext uri="{BB962C8B-B14F-4D97-AF65-F5344CB8AC3E}">
        <p14:creationId xmlns:p14="http://schemas.microsoft.com/office/powerpoint/2010/main" val="29235219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47DEFD9-426C-C1E2-6C31-0EC4BF7F1E72}"/>
              </a:ext>
            </a:extLst>
          </p:cNvPr>
          <p:cNvSpPr>
            <a:spLocks noGrp="1"/>
          </p:cNvSpPr>
          <p:nvPr>
            <p:ph type="title"/>
          </p:nvPr>
        </p:nvSpPr>
        <p:spPr>
          <a:xfrm>
            <a:off x="4663439" y="920976"/>
            <a:ext cx="4261104" cy="1097280"/>
          </a:xfrm>
        </p:spPr>
        <p:txBody>
          <a:bodyPr vert="horz" lIns="91440" tIns="45720" rIns="91440" bIns="45720" rtlCol="0" anchor="t">
            <a:normAutofit/>
          </a:bodyPr>
          <a:lstStyle/>
          <a:p>
            <a:pPr>
              <a:lnSpc>
                <a:spcPct val="90000"/>
              </a:lnSpc>
            </a:pPr>
            <a:r>
              <a:rPr lang="en-US" sz="2800" dirty="0" err="1"/>
              <a:t>Encontrando</a:t>
            </a:r>
            <a:r>
              <a:rPr lang="en-US" sz="2800" dirty="0"/>
              <a:t> </a:t>
            </a:r>
            <a:r>
              <a:rPr lang="en-US" sz="2800" dirty="0" err="1"/>
              <a:t>interseções</a:t>
            </a:r>
            <a:r>
              <a:rPr lang="en-US" sz="2800" dirty="0"/>
              <a:t> com INTERSECT</a:t>
            </a:r>
          </a:p>
        </p:txBody>
      </p:sp>
      <p:pic>
        <p:nvPicPr>
          <p:cNvPr id="5" name="Espaço Reservado para Conteúdo 4" descr="Design de piso quadriculado multicolorido vibrante">
            <a:extLst>
              <a:ext uri="{FF2B5EF4-FFF2-40B4-BE49-F238E27FC236}">
                <a16:creationId xmlns:a16="http://schemas.microsoft.com/office/drawing/2014/main" id="{8C3CA192-8D84-4083-B705-CE26B2D44C13}"/>
              </a:ext>
            </a:extLst>
          </p:cNvPr>
          <p:cNvPicPr>
            <a:picLocks noGrp="1" noChangeAspect="1"/>
          </p:cNvPicPr>
          <p:nvPr>
            <p:ph sz="half" idx="1"/>
          </p:nvPr>
        </p:nvPicPr>
        <p:blipFill>
          <a:blip r:embed="rId3"/>
          <a:srcRect l="7191" r="8871" b="1"/>
          <a:stretch>
            <a:fillRect/>
          </a:stretch>
        </p:blipFill>
        <p:spPr>
          <a:xfrm>
            <a:off x="137159" y="914400"/>
            <a:ext cx="4439653" cy="3570208"/>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6354C141-71B4-B035-A066-958BD49A0C5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4663440" y="2182612"/>
            <a:ext cx="4261104" cy="4121887"/>
          </a:xfrm>
        </p:spPr>
        <p:txBody>
          <a:bodyPr>
            <a:normAutofit/>
          </a:bodyPr>
          <a:lstStyle/>
          <a:p>
            <a:pPr marL="0" indent="0">
              <a:spcBef>
                <a:spcPts val="2500"/>
              </a:spcBef>
              <a:buFont typeface="Arial" panose="020B0604020202020204" pitchFamily="34" charset="0"/>
              <a:buNone/>
            </a:pPr>
            <a:r>
              <a:rPr lang="pt-BR" sz="1400" b="1" dirty="0"/>
              <a:t>Função do INTERSECT</a:t>
            </a:r>
          </a:p>
          <a:p>
            <a:pPr marL="0" lvl="1" indent="0">
              <a:buFont typeface="Arial" panose="020B0604020202020204" pitchFamily="34" charset="0"/>
              <a:buNone/>
            </a:pPr>
            <a:r>
              <a:rPr lang="pt-BR" sz="1400" dirty="0"/>
              <a:t>INTERSECT retorna registros que aparecem em múltiplas consultas SQL distintas, mostrando apenas dados comuns.</a:t>
            </a:r>
          </a:p>
          <a:p>
            <a:pPr marL="0" indent="0">
              <a:spcBef>
                <a:spcPts val="2500"/>
              </a:spcBef>
              <a:buFont typeface="Arial" panose="020B0604020202020204" pitchFamily="34" charset="0"/>
              <a:buNone/>
            </a:pPr>
            <a:r>
              <a:rPr lang="pt-BR" sz="1400" b="1" dirty="0"/>
              <a:t>Utilidade Prática</a:t>
            </a:r>
          </a:p>
          <a:p>
            <a:pPr marL="0" lvl="1" indent="0">
              <a:buFont typeface="Arial" panose="020B0604020202020204" pitchFamily="34" charset="0"/>
              <a:buNone/>
            </a:pPr>
            <a:r>
              <a:rPr lang="pt-BR" sz="1400" dirty="0"/>
              <a:t>Útil para identificar dados compartilhados entre várias tabelas ou condições de busca complexas.</a:t>
            </a:r>
          </a:p>
        </p:txBody>
      </p:sp>
      <p:sp>
        <p:nvSpPr>
          <p:cNvPr id="3" name="CaixaDeTexto 2">
            <a:extLst>
              <a:ext uri="{FF2B5EF4-FFF2-40B4-BE49-F238E27FC236}">
                <a16:creationId xmlns:a16="http://schemas.microsoft.com/office/drawing/2014/main" id="{4A08B7EC-76D3-31E5-B488-340622FF620B}"/>
              </a:ext>
            </a:extLst>
          </p:cNvPr>
          <p:cNvSpPr txBox="1"/>
          <p:nvPr/>
        </p:nvSpPr>
        <p:spPr>
          <a:xfrm>
            <a:off x="8796528" y="1584866"/>
            <a:ext cx="3851862" cy="3170099"/>
          </a:xfrm>
          <a:prstGeom prst="rect">
            <a:avLst/>
          </a:prstGeom>
          <a:noFill/>
        </p:spPr>
        <p:txBody>
          <a:bodyPr wrap="square" rtlCol="0">
            <a:spAutoFit/>
          </a:bodyPr>
          <a:lstStyle/>
          <a:p>
            <a:r>
              <a:rPr lang="pt-BR" sz="1400" dirty="0"/>
              <a:t>Exemplo:</a:t>
            </a:r>
          </a:p>
          <a:p>
            <a:r>
              <a:rPr lang="en-US" sz="1400" dirty="0"/>
              <a:t>CREATE TABLE t1 (</a:t>
            </a:r>
          </a:p>
          <a:p>
            <a:r>
              <a:rPr lang="en-US" sz="1400" dirty="0"/>
              <a:t>id INT PRIMARY KEY</a:t>
            </a:r>
          </a:p>
          <a:p>
            <a:r>
              <a:rPr lang="en-US" sz="1400" dirty="0"/>
              <a:t>);</a:t>
            </a:r>
          </a:p>
          <a:p>
            <a:br>
              <a:rPr lang="en-US" sz="1400" dirty="0"/>
            </a:br>
            <a:r>
              <a:rPr lang="en-US" sz="1400" dirty="0"/>
              <a:t>CREATE TABLE t2 LIKE t1;</a:t>
            </a:r>
          </a:p>
          <a:p>
            <a:br>
              <a:rPr lang="en-US" sz="1400" dirty="0"/>
            </a:br>
            <a:r>
              <a:rPr lang="en-US" sz="1400" dirty="0"/>
              <a:t>INSERT INTO t1(id) VALUES (1), (2), (3);</a:t>
            </a:r>
          </a:p>
          <a:p>
            <a:r>
              <a:rPr lang="en-US" sz="1400" dirty="0"/>
              <a:t>INSERT INTO t2(id) VALUES (2), (3), (4);</a:t>
            </a:r>
          </a:p>
          <a:p>
            <a:br>
              <a:rPr lang="en-US" sz="1400" dirty="0"/>
            </a:br>
            <a:r>
              <a:rPr lang="en-US" sz="1400" dirty="0"/>
              <a:t>SELECT id FROM t1</a:t>
            </a:r>
          </a:p>
          <a:p>
            <a:r>
              <a:rPr lang="en-US" sz="1400" dirty="0"/>
              <a:t>INTERSECT</a:t>
            </a:r>
          </a:p>
          <a:p>
            <a:r>
              <a:rPr lang="en-US" sz="1400" dirty="0"/>
              <a:t>SELECT id FROM t2;</a:t>
            </a:r>
          </a:p>
          <a:p>
            <a:endParaRPr lang="pt-BR" dirty="0"/>
          </a:p>
        </p:txBody>
      </p:sp>
    </p:spTree>
    <p:extLst>
      <p:ext uri="{BB962C8B-B14F-4D97-AF65-F5344CB8AC3E}">
        <p14:creationId xmlns:p14="http://schemas.microsoft.com/office/powerpoint/2010/main" val="792404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A22CB93-EF46-930A-09C5-D0654D03F6F7}"/>
              </a:ext>
            </a:extLst>
          </p:cNvPr>
          <p:cNvSpPr>
            <a:spLocks noGrp="1"/>
          </p:cNvSpPr>
          <p:nvPr>
            <p:ph type="title"/>
          </p:nvPr>
        </p:nvSpPr>
        <p:spPr>
          <a:xfrm>
            <a:off x="6496909" y="872963"/>
            <a:ext cx="4261104" cy="1097280"/>
          </a:xfrm>
        </p:spPr>
        <p:txBody>
          <a:bodyPr vert="horz" lIns="91440" tIns="45720" rIns="91440" bIns="45720" rtlCol="0" anchor="t">
            <a:normAutofit/>
          </a:bodyPr>
          <a:lstStyle/>
          <a:p>
            <a:pPr>
              <a:lnSpc>
                <a:spcPct val="90000"/>
              </a:lnSpc>
            </a:pPr>
            <a:r>
              <a:rPr lang="en-US" sz="2500" dirty="0" err="1"/>
              <a:t>Diferenças</a:t>
            </a:r>
            <a:r>
              <a:rPr lang="en-US" sz="2500" dirty="0"/>
              <a:t> entre EXCEPT e </a:t>
            </a:r>
            <a:r>
              <a:rPr lang="en-US" sz="2500" dirty="0" err="1"/>
              <a:t>implementações</a:t>
            </a:r>
            <a:r>
              <a:rPr lang="en-US" sz="2500" dirty="0"/>
              <a:t> no MySQL</a:t>
            </a:r>
          </a:p>
        </p:txBody>
      </p:sp>
      <p:pic>
        <p:nvPicPr>
          <p:cNvPr id="5" name="Espaço Reservado para Conteúdo 4" descr="Servidor 3D com balão de fala - conceito de banco de dados">
            <a:extLst>
              <a:ext uri="{FF2B5EF4-FFF2-40B4-BE49-F238E27FC236}">
                <a16:creationId xmlns:a16="http://schemas.microsoft.com/office/drawing/2014/main" id="{BF2C432D-2943-4F00-8970-D669DF90FE67}"/>
              </a:ext>
            </a:extLst>
          </p:cNvPr>
          <p:cNvPicPr>
            <a:picLocks noGrp="1" noChangeAspect="1"/>
          </p:cNvPicPr>
          <p:nvPr>
            <p:ph sz="half" idx="1"/>
          </p:nvPr>
        </p:nvPicPr>
        <p:blipFill>
          <a:blip r:embed="rId3"/>
          <a:srcRect l="15751" r="2" b="2"/>
          <a:stretch>
            <a:fillRect/>
          </a:stretch>
        </p:blipFill>
        <p:spPr>
          <a:xfrm>
            <a:off x="109728" y="1421603"/>
            <a:ext cx="5986271" cy="4256242"/>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9DF2C89E-75F5-1424-E28B-123734775A99}"/>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96909" y="1946559"/>
            <a:ext cx="4887371" cy="4121887"/>
          </a:xfrm>
        </p:spPr>
        <p:txBody>
          <a:bodyPr>
            <a:normAutofit/>
          </a:bodyPr>
          <a:lstStyle/>
          <a:p>
            <a:pPr marL="0" indent="0">
              <a:spcBef>
                <a:spcPts val="2500"/>
              </a:spcBef>
              <a:buFont typeface="Arial" panose="020B0604020202020204" pitchFamily="34" charset="0"/>
              <a:buNone/>
            </a:pPr>
            <a:r>
              <a:rPr lang="pt-BR" sz="1400" b="1" dirty="0"/>
              <a:t>Função do EXCEPT</a:t>
            </a:r>
          </a:p>
          <a:p>
            <a:pPr marL="0" lvl="1" indent="0">
              <a:buFont typeface="Arial" panose="020B0604020202020204" pitchFamily="34" charset="0"/>
              <a:buNone/>
            </a:pPr>
            <a:r>
              <a:rPr lang="pt-BR" sz="1400" dirty="0"/>
              <a:t>EXCEPT retorna registros únicos de uma consulta que não existem em outra consulta.</a:t>
            </a:r>
          </a:p>
          <a:p>
            <a:pPr marL="0" indent="0">
              <a:spcBef>
                <a:spcPts val="2500"/>
              </a:spcBef>
              <a:buFont typeface="Arial" panose="020B0604020202020204" pitchFamily="34" charset="0"/>
              <a:buNone/>
            </a:pPr>
            <a:r>
              <a:rPr lang="pt-BR" sz="1400" b="1" dirty="0"/>
              <a:t>Limitação no MySQL</a:t>
            </a:r>
          </a:p>
          <a:p>
            <a:pPr marL="0" lvl="1" indent="0">
              <a:buFont typeface="Arial" panose="020B0604020202020204" pitchFamily="34" charset="0"/>
              <a:buNone/>
            </a:pPr>
            <a:r>
              <a:rPr lang="pt-BR" sz="1400" dirty="0"/>
              <a:t>MySQL não suporta EXCEPT nativamente, exigindo métodos alternativos para resultados semelhantes.</a:t>
            </a:r>
          </a:p>
          <a:p>
            <a:pPr marL="0" indent="0">
              <a:spcBef>
                <a:spcPts val="2500"/>
              </a:spcBef>
              <a:buFont typeface="Arial" panose="020B0604020202020204" pitchFamily="34" charset="0"/>
              <a:buNone/>
            </a:pPr>
            <a:r>
              <a:rPr lang="pt-BR" sz="1400" b="1" dirty="0"/>
              <a:t>Simulação com LEFT JOIN e WHERE NULL</a:t>
            </a:r>
          </a:p>
          <a:p>
            <a:pPr marL="0" lvl="1" indent="0">
              <a:buFont typeface="Arial" panose="020B0604020202020204" pitchFamily="34" charset="0"/>
              <a:buNone/>
            </a:pPr>
            <a:r>
              <a:rPr lang="pt-BR" sz="1400" dirty="0"/>
              <a:t>LEFT JOIN combinado com WHERE NULL permite simular a funcionalidade do EXCEPT no MySQL.</a:t>
            </a:r>
          </a:p>
          <a:p>
            <a:pPr marL="0" lvl="1" indent="0">
              <a:buFont typeface="Arial" panose="020B0604020202020204" pitchFamily="34" charset="0"/>
              <a:buNone/>
            </a:pPr>
            <a:endParaRPr lang="pt-BR" sz="1400" dirty="0"/>
          </a:p>
        </p:txBody>
      </p:sp>
    </p:spTree>
    <p:extLst>
      <p:ext uri="{BB962C8B-B14F-4D97-AF65-F5344CB8AC3E}">
        <p14:creationId xmlns:p14="http://schemas.microsoft.com/office/powerpoint/2010/main" val="19056235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EE5CB3A9-5E82-5FEE-CF3B-0964B87D7A20}"/>
              </a:ext>
            </a:extLst>
          </p:cNvPr>
          <p:cNvSpPr>
            <a:spLocks noGrp="1"/>
          </p:cNvSpPr>
          <p:nvPr>
            <p:ph type="ctrTitle"/>
          </p:nvPr>
        </p:nvSpPr>
        <p:spPr>
          <a:xfrm>
            <a:off x="559219" y="1115844"/>
            <a:ext cx="7680960" cy="4631911"/>
          </a:xfrm>
        </p:spPr>
        <p:txBody>
          <a:bodyPr anchor="b">
            <a:normAutofit/>
          </a:bodyPr>
          <a:lstStyle/>
          <a:p>
            <a:r>
              <a:rPr lang="pt-BR" sz="6500"/>
              <a:t>Subconsultas (subqueries) em SELECT</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230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13AA3DF-4699-AAD4-BF86-AF9EFA24A73D}"/>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3600"/>
              <a:t>Subconsultas não correlacionadas</a:t>
            </a:r>
          </a:p>
        </p:txBody>
      </p:sp>
      <p:sp>
        <p:nvSpPr>
          <p:cNvPr id="4" name="Espaço Reservado para Conteúdo 3">
            <a:extLst>
              <a:ext uri="{FF2B5EF4-FFF2-40B4-BE49-F238E27FC236}">
                <a16:creationId xmlns:a16="http://schemas.microsoft.com/office/drawing/2014/main" id="{95CB9F25-3467-0902-EABC-F21E67B5F8F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pt-BR" sz="1400" b="1"/>
              <a:t>Definição de Subconsulta Não Correlacionada</a:t>
            </a:r>
          </a:p>
          <a:p>
            <a:pPr marL="0" lvl="1" indent="0">
              <a:buFont typeface="Arial" panose="020B0604020202020204" pitchFamily="34" charset="0"/>
              <a:buNone/>
            </a:pPr>
            <a:r>
              <a:rPr lang="pt-BR" sz="1400"/>
              <a:t>São consultas internas independentes da consulta principal, executadas uma única vez.</a:t>
            </a:r>
          </a:p>
          <a:p>
            <a:pPr marL="0" indent="0">
              <a:spcBef>
                <a:spcPts val="2500"/>
              </a:spcBef>
              <a:buFont typeface="Arial" panose="020B0604020202020204" pitchFamily="34" charset="0"/>
              <a:buNone/>
            </a:pPr>
            <a:r>
              <a:rPr lang="pt-BR" sz="1400" b="1"/>
              <a:t>Uso do Resultado</a:t>
            </a:r>
          </a:p>
          <a:p>
            <a:pPr marL="0" lvl="1" indent="0">
              <a:buFont typeface="Arial" panose="020B0604020202020204" pitchFamily="34" charset="0"/>
              <a:buNone/>
            </a:pPr>
            <a:r>
              <a:rPr lang="pt-BR" sz="1400"/>
              <a:t>O resultado da subconsulta é utilizado para filtrar ou calcular dados na consulta principal.</a:t>
            </a:r>
          </a:p>
        </p:txBody>
      </p:sp>
      <p:pic>
        <p:nvPicPr>
          <p:cNvPr id="5" name="Espaço Reservado para Conteúdo 4" descr="Ambiente de terreno holográfico futurista, geomorfologia, topografia e exibição de informações de telemetria de dados digitais interface de usuário gráfica de movimento tela de exibição de cabeça para cima">
            <a:extLst>
              <a:ext uri="{FF2B5EF4-FFF2-40B4-BE49-F238E27FC236}">
                <a16:creationId xmlns:a16="http://schemas.microsoft.com/office/drawing/2014/main" id="{EDEBA57C-4C86-4985-978B-0E26A049123C}"/>
              </a:ext>
            </a:extLst>
          </p:cNvPr>
          <p:cNvPicPr>
            <a:picLocks noGrp="1" noChangeAspect="1"/>
          </p:cNvPicPr>
          <p:nvPr>
            <p:ph sz="half" idx="1"/>
          </p:nvPr>
        </p:nvPicPr>
        <p:blipFill>
          <a:blip r:embed="rId3"/>
          <a:srcRect l="16375" r="15108" b="-2"/>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26488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A4B588A-685B-A215-EEBE-C61CD5E4DA98}"/>
              </a:ext>
            </a:extLst>
          </p:cNvPr>
          <p:cNvSpPr>
            <a:spLocks noGrp="1"/>
          </p:cNvSpPr>
          <p:nvPr>
            <p:ph type="title"/>
          </p:nvPr>
        </p:nvSpPr>
        <p:spPr>
          <a:xfrm>
            <a:off x="5029200" y="914400"/>
            <a:ext cx="6501810" cy="1097280"/>
          </a:xfrm>
        </p:spPr>
        <p:txBody>
          <a:bodyPr vert="horz" lIns="91440" tIns="45720" rIns="91440" bIns="45720" rtlCol="0" anchor="t">
            <a:normAutofit/>
          </a:bodyPr>
          <a:lstStyle/>
          <a:p>
            <a:r>
              <a:rPr lang="en-US" sz="3700"/>
              <a:t>Subconsultas correlacionadas</a:t>
            </a:r>
          </a:p>
        </p:txBody>
      </p:sp>
      <p:pic>
        <p:nvPicPr>
          <p:cNvPr id="5" name="Espaço Reservado para Conteúdo 4" descr="As bolhas de comunicação vermelhas com espaço de cópia são conectadas umas às outras com setas pretas. Esta imagem mostra as mídias sociais e a comunicação online entre as pessoas.">
            <a:extLst>
              <a:ext uri="{FF2B5EF4-FFF2-40B4-BE49-F238E27FC236}">
                <a16:creationId xmlns:a16="http://schemas.microsoft.com/office/drawing/2014/main" id="{83E2F916-6EB7-41F8-A5F6-9847841DF0DE}"/>
              </a:ext>
            </a:extLst>
          </p:cNvPr>
          <p:cNvPicPr>
            <a:picLocks noGrp="1" noChangeAspect="1"/>
          </p:cNvPicPr>
          <p:nvPr>
            <p:ph sz="half" idx="1"/>
          </p:nvPr>
        </p:nvPicPr>
        <p:blipFill>
          <a:blip r:embed="rId3"/>
          <a:srcRect l="15516" r="29417"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A336A5F1-803A-3846-10BD-D34FC82EE1D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Font typeface="Arial" panose="020B0604020202020204" pitchFamily="34" charset="0"/>
              <a:buNone/>
            </a:pPr>
            <a:r>
              <a:rPr lang="pt-BR" sz="1400" b="1"/>
              <a:t>Dependência de Valores Externos</a:t>
            </a:r>
          </a:p>
          <a:p>
            <a:pPr marL="0" lvl="1" indent="0">
              <a:buFont typeface="Arial" panose="020B0604020202020204" pitchFamily="34" charset="0"/>
              <a:buNone/>
            </a:pPr>
            <a:r>
              <a:rPr lang="pt-BR" sz="1400"/>
              <a:t>Subconsultas correlacionadas usam valores da consulta externa para execução de forma dependente.</a:t>
            </a:r>
          </a:p>
          <a:p>
            <a:pPr marL="0" indent="0">
              <a:spcBef>
                <a:spcPts val="2500"/>
              </a:spcBef>
              <a:buFont typeface="Arial" panose="020B0604020202020204" pitchFamily="34" charset="0"/>
              <a:buNone/>
            </a:pPr>
            <a:r>
              <a:rPr lang="pt-BR" sz="1400" b="1"/>
              <a:t>Avaliação por Linha</a:t>
            </a:r>
          </a:p>
          <a:p>
            <a:pPr marL="0" lvl="1" indent="0">
              <a:buFont typeface="Arial" panose="020B0604020202020204" pitchFamily="34" charset="0"/>
              <a:buNone/>
            </a:pPr>
            <a:r>
              <a:rPr lang="pt-BR" sz="1400"/>
              <a:t>São avaliadas para cada linha da consulta principal, permitindo análises detalhadas e específicas.</a:t>
            </a:r>
          </a:p>
          <a:p>
            <a:pPr marL="0" indent="0">
              <a:spcBef>
                <a:spcPts val="2500"/>
              </a:spcBef>
              <a:buFont typeface="Arial" panose="020B0604020202020204" pitchFamily="34" charset="0"/>
              <a:buNone/>
            </a:pPr>
            <a:r>
              <a:rPr lang="pt-BR" sz="1400" b="1"/>
              <a:t>Comparações Complexas</a:t>
            </a:r>
          </a:p>
          <a:p>
            <a:pPr marL="0" lvl="1" indent="0">
              <a:buFont typeface="Arial" panose="020B0604020202020204" pitchFamily="34" charset="0"/>
              <a:buNone/>
            </a:pPr>
            <a:r>
              <a:rPr lang="pt-BR" sz="1400"/>
              <a:t>Permitem realizar comparações complexas e específicas entre dados relacionados.</a:t>
            </a:r>
          </a:p>
        </p:txBody>
      </p:sp>
    </p:spTree>
    <p:extLst>
      <p:ext uri="{BB962C8B-B14F-4D97-AF65-F5344CB8AC3E}">
        <p14:creationId xmlns:p14="http://schemas.microsoft.com/office/powerpoint/2010/main" val="3198676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B3E1933-6D41-FCDA-060E-2E2BF3523A51}"/>
              </a:ext>
            </a:extLst>
          </p:cNvPr>
          <p:cNvSpPr>
            <a:spLocks noGrp="1"/>
          </p:cNvSpPr>
          <p:nvPr>
            <p:ph type="title"/>
          </p:nvPr>
        </p:nvSpPr>
        <p:spPr>
          <a:xfrm>
            <a:off x="7269904" y="914400"/>
            <a:ext cx="4261104" cy="1097280"/>
          </a:xfrm>
        </p:spPr>
        <p:txBody>
          <a:bodyPr vert="horz" lIns="91440" tIns="45720" rIns="91440" bIns="45720" rtlCol="0" anchor="t">
            <a:normAutofit/>
          </a:bodyPr>
          <a:lstStyle/>
          <a:p>
            <a:r>
              <a:rPr lang="en-US" sz="3600"/>
              <a:t>Resumo da Agenda</a:t>
            </a:r>
          </a:p>
        </p:txBody>
      </p:sp>
      <p:pic>
        <p:nvPicPr>
          <p:cNvPr id="5" name="Espaço Reservado para Conteúdo 4" descr="Banco de dados com lupa. Conceito de pesquisa">
            <a:extLst>
              <a:ext uri="{FF2B5EF4-FFF2-40B4-BE49-F238E27FC236}">
                <a16:creationId xmlns:a16="http://schemas.microsoft.com/office/drawing/2014/main" id="{B2F57F32-EF1F-4C3A-B539-C45B01E9F886}"/>
              </a:ext>
            </a:extLst>
          </p:cNvPr>
          <p:cNvPicPr>
            <a:picLocks noGrp="1" noChangeAspect="1"/>
          </p:cNvPicPr>
          <p:nvPr>
            <p:ph sz="half" idx="1"/>
          </p:nvPr>
        </p:nvPicPr>
        <p:blipFill>
          <a:blip r:embed="rId3"/>
          <a:srcRect l="5663" r="4179"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A6D1BA2E-E3D6-980F-9A8B-F52449654DFB}"/>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7269905" y="2176036"/>
            <a:ext cx="4261104" cy="4121887"/>
          </a:xfrm>
        </p:spPr>
        <p:txBody>
          <a:bodyPr vert="horz" lIns="91440" tIns="45720" rIns="91440" bIns="45720" rtlCol="0">
            <a:normAutofit/>
          </a:bodyPr>
          <a:lstStyle/>
          <a:p>
            <a:pPr>
              <a:lnSpc>
                <a:spcPct val="110000"/>
              </a:lnSpc>
            </a:pPr>
            <a:r>
              <a:rPr lang="en-US" sz="1900"/>
              <a:t>Filtros avançados para seleção de dados</a:t>
            </a:r>
          </a:p>
          <a:p>
            <a:pPr>
              <a:lnSpc>
                <a:spcPct val="110000"/>
              </a:lnSpc>
            </a:pPr>
            <a:r>
              <a:rPr lang="en-US" sz="1900"/>
              <a:t>Ordenação e limitação de resultados</a:t>
            </a:r>
          </a:p>
          <a:p>
            <a:pPr>
              <a:lnSpc>
                <a:spcPct val="110000"/>
              </a:lnSpc>
            </a:pPr>
            <a:r>
              <a:rPr lang="en-US" sz="1900"/>
              <a:t>Operadores de conjunto em SQL</a:t>
            </a:r>
          </a:p>
          <a:p>
            <a:pPr>
              <a:lnSpc>
                <a:spcPct val="110000"/>
              </a:lnSpc>
            </a:pPr>
            <a:r>
              <a:rPr lang="en-US" sz="1900"/>
              <a:t>Subconsultas (subqueries) em SELECT</a:t>
            </a:r>
          </a:p>
          <a:p>
            <a:pPr>
              <a:lnSpc>
                <a:spcPct val="110000"/>
              </a:lnSpc>
            </a:pPr>
            <a:r>
              <a:rPr lang="en-US" sz="1900"/>
              <a:t>Funções de agregação para análise de dados</a:t>
            </a:r>
          </a:p>
          <a:p>
            <a:pPr>
              <a:lnSpc>
                <a:spcPct val="110000"/>
              </a:lnSpc>
            </a:pPr>
            <a:r>
              <a:rPr lang="en-US" sz="1900"/>
              <a:t>Cláusula HAVING: filtrando resultados agregados</a:t>
            </a:r>
          </a:p>
        </p:txBody>
      </p:sp>
    </p:spTree>
    <p:extLst>
      <p:ext uri="{BB962C8B-B14F-4D97-AF65-F5344CB8AC3E}">
        <p14:creationId xmlns:p14="http://schemas.microsoft.com/office/powerpoint/2010/main" val="2092309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A50F1C9-B5F7-0065-00FC-AEE94A3A0F13}"/>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Boas práticas e eficiência na utilização de subconsultas</a:t>
            </a:r>
          </a:p>
        </p:txBody>
      </p:sp>
      <p:pic>
        <p:nvPicPr>
          <p:cNvPr id="5" name="Espaço Reservado para Conteúdo 4" descr="Letra vermelha Q em uma chave de computador branca isolada em branco. Caminho de recorte da chave incluído. A cor vermelha do caractere pode ser facilmente modificada no photoshop movendo o controle deslizante Matiz/Saturação sem afetar o resto da imagem.">
            <a:extLst>
              <a:ext uri="{FF2B5EF4-FFF2-40B4-BE49-F238E27FC236}">
                <a16:creationId xmlns:a16="http://schemas.microsoft.com/office/drawing/2014/main" id="{21CF7EA2-88D6-45A5-84D2-81B9BF2D678C}"/>
              </a:ext>
            </a:extLst>
          </p:cNvPr>
          <p:cNvPicPr>
            <a:picLocks noGrp="1" noChangeAspect="1"/>
          </p:cNvPicPr>
          <p:nvPr>
            <p:ph sz="half" idx="1"/>
          </p:nvPr>
        </p:nvPicPr>
        <p:blipFill>
          <a:blip r:embed="rId3"/>
          <a:srcRect l="9610" r="7893" b="1"/>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AD4AD4EA-1044-EBC6-EBAC-C1DD30267DE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Font typeface="Arial" panose="020B0604020202020204" pitchFamily="34" charset="0"/>
              <a:buNone/>
            </a:pPr>
            <a:r>
              <a:rPr lang="pt-BR" sz="1400" b="1"/>
              <a:t>Evitar Subconsultas Desnecessárias</a:t>
            </a:r>
          </a:p>
          <a:p>
            <a:pPr marL="0" lvl="1" indent="0">
              <a:buFont typeface="Arial" panose="020B0604020202020204" pitchFamily="34" charset="0"/>
              <a:buNone/>
            </a:pPr>
            <a:r>
              <a:rPr lang="pt-BR" sz="1400"/>
              <a:t>Evitar subconsultas pode reduzir a complexidade e melhorar o desempenho das consultas SQL.</a:t>
            </a:r>
          </a:p>
          <a:p>
            <a:pPr marL="0" indent="0">
              <a:spcBef>
                <a:spcPts val="2500"/>
              </a:spcBef>
              <a:buFont typeface="Arial" panose="020B0604020202020204" pitchFamily="34" charset="0"/>
              <a:buNone/>
            </a:pPr>
            <a:r>
              <a:rPr lang="pt-BR" sz="1400" b="1"/>
              <a:t>Preferir JOINs Eficientes</a:t>
            </a:r>
          </a:p>
          <a:p>
            <a:pPr marL="0" lvl="1" indent="0">
              <a:buFont typeface="Arial" panose="020B0604020202020204" pitchFamily="34" charset="0"/>
              <a:buNone/>
            </a:pPr>
            <a:r>
              <a:rPr lang="pt-BR" sz="1400"/>
              <a:t>Usar JOINs em vez de subconsultas geralmente resulta em execuções mais rápidas e eficientes.</a:t>
            </a:r>
          </a:p>
          <a:p>
            <a:pPr marL="0" indent="0">
              <a:spcBef>
                <a:spcPts val="2500"/>
              </a:spcBef>
              <a:buFont typeface="Arial" panose="020B0604020202020204" pitchFamily="34" charset="0"/>
              <a:buNone/>
            </a:pPr>
            <a:r>
              <a:rPr lang="pt-BR" sz="1400" b="1"/>
              <a:t>Garantir Índices Adequados</a:t>
            </a:r>
          </a:p>
          <a:p>
            <a:pPr marL="0" lvl="1" indent="0">
              <a:buFont typeface="Arial" panose="020B0604020202020204" pitchFamily="34" charset="0"/>
              <a:buNone/>
            </a:pPr>
            <a:r>
              <a:rPr lang="pt-BR" sz="1400"/>
              <a:t>Índices apropriados aceleram a recuperação de dados e melhoram o desempenho geral das consultas.</a:t>
            </a:r>
          </a:p>
        </p:txBody>
      </p:sp>
    </p:spTree>
    <p:extLst>
      <p:ext uri="{BB962C8B-B14F-4D97-AF65-F5344CB8AC3E}">
        <p14:creationId xmlns:p14="http://schemas.microsoft.com/office/powerpoint/2010/main" val="3241191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0DB5782B-546C-2E86-85CA-5AA7DCFE4484}"/>
              </a:ext>
            </a:extLst>
          </p:cNvPr>
          <p:cNvSpPr>
            <a:spLocks noGrp="1"/>
          </p:cNvSpPr>
          <p:nvPr>
            <p:ph type="ctrTitle"/>
          </p:nvPr>
        </p:nvSpPr>
        <p:spPr>
          <a:xfrm>
            <a:off x="559219" y="1115844"/>
            <a:ext cx="7680960" cy="4631911"/>
          </a:xfrm>
        </p:spPr>
        <p:txBody>
          <a:bodyPr anchor="b">
            <a:normAutofit/>
          </a:bodyPr>
          <a:lstStyle/>
          <a:p>
            <a:r>
              <a:rPr lang="pt-BR" sz="6500"/>
              <a:t>Funções de agregação para análise de dados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7492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0C78C2C-CC48-7FD9-8536-5BFA83690AC8}"/>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Somando valores com SUM</a:t>
            </a:r>
          </a:p>
        </p:txBody>
      </p:sp>
      <p:pic>
        <p:nvPicPr>
          <p:cNvPr id="5" name="Espaço Reservado para Conteúdo 4" descr="close-up, de, calculadora, e, dados">
            <a:extLst>
              <a:ext uri="{FF2B5EF4-FFF2-40B4-BE49-F238E27FC236}">
                <a16:creationId xmlns:a16="http://schemas.microsoft.com/office/drawing/2014/main" id="{D45FF703-E81B-432C-B616-36B0BA4F30EB}"/>
              </a:ext>
            </a:extLst>
          </p:cNvPr>
          <p:cNvPicPr>
            <a:picLocks noGrp="1" noChangeAspect="1"/>
          </p:cNvPicPr>
          <p:nvPr>
            <p:ph sz="half" idx="1"/>
          </p:nvPr>
        </p:nvPicPr>
        <p:blipFill>
          <a:blip r:embed="rId3"/>
          <a:srcRect r="6735"/>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CA18BAE5-67C0-3D87-3B23-EADFEF041CA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pt-BR" sz="1400" b="1"/>
              <a:t>Função SUM Básica</a:t>
            </a:r>
          </a:p>
          <a:p>
            <a:pPr marL="0" lvl="1" indent="0">
              <a:buFont typeface="Arial" panose="020B0604020202020204" pitchFamily="34" charset="0"/>
              <a:buNone/>
            </a:pPr>
            <a:r>
              <a:rPr lang="pt-BR" sz="1400"/>
              <a:t>SUM agrega valores de uma coluna numérica para obter o total de um grupo de registros.</a:t>
            </a:r>
          </a:p>
          <a:p>
            <a:pPr marL="0" indent="0">
              <a:spcBef>
                <a:spcPts val="2500"/>
              </a:spcBef>
              <a:buFont typeface="Arial" panose="020B0604020202020204" pitchFamily="34" charset="0"/>
              <a:buNone/>
            </a:pPr>
            <a:r>
              <a:rPr lang="pt-BR" sz="1400" b="1"/>
              <a:t>Importância para Análise</a:t>
            </a:r>
          </a:p>
          <a:p>
            <a:pPr marL="0" lvl="1" indent="0">
              <a:buFont typeface="Arial" panose="020B0604020202020204" pitchFamily="34" charset="0"/>
              <a:buNone/>
            </a:pPr>
            <a:r>
              <a:rPr lang="pt-BR" sz="1400"/>
              <a:t>SUM é fundamental em análises financeiras e quantitativas para calcular totais precisos.</a:t>
            </a:r>
          </a:p>
        </p:txBody>
      </p:sp>
    </p:spTree>
    <p:extLst>
      <p:ext uri="{BB962C8B-B14F-4D97-AF65-F5344CB8AC3E}">
        <p14:creationId xmlns:p14="http://schemas.microsoft.com/office/powerpoint/2010/main" val="2006878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3B93121B-1BEB-F337-38B9-3661AB18A8E5}"/>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Calculando médias com AVG</a:t>
            </a:r>
          </a:p>
        </p:txBody>
      </p:sp>
      <p:pic>
        <p:nvPicPr>
          <p:cNvPr id="5" name="Espaço Reservado para Conteúdo 4" descr="numerais e finanças">
            <a:extLst>
              <a:ext uri="{FF2B5EF4-FFF2-40B4-BE49-F238E27FC236}">
                <a16:creationId xmlns:a16="http://schemas.microsoft.com/office/drawing/2014/main" id="{36B0ED9C-4933-47EE-891B-3C45D6183FCB}"/>
              </a:ext>
            </a:extLst>
          </p:cNvPr>
          <p:cNvPicPr>
            <a:picLocks noGrp="1" noChangeAspect="1"/>
          </p:cNvPicPr>
          <p:nvPr>
            <p:ph sz="half" idx="1"/>
          </p:nvPr>
        </p:nvPicPr>
        <p:blipFill>
          <a:blip r:embed="rId3"/>
          <a:srcRect r="16996"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8047EBCE-A30C-9AA2-0A76-D43B40783F1D}"/>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pt-BR" sz="1400" b="1"/>
              <a:t>Função AVG</a:t>
            </a:r>
          </a:p>
          <a:p>
            <a:pPr marL="0" lvl="1" indent="0">
              <a:buFont typeface="Arial" panose="020B0604020202020204" pitchFamily="34" charset="0"/>
              <a:buNone/>
            </a:pPr>
            <a:r>
              <a:rPr lang="pt-BR" sz="1400"/>
              <a:t>AVG calcula a média aritmética dos valores contidos em uma coluna específica de dados.</a:t>
            </a:r>
          </a:p>
          <a:p>
            <a:pPr marL="0" indent="0">
              <a:spcBef>
                <a:spcPts val="2500"/>
              </a:spcBef>
              <a:buFont typeface="Arial" panose="020B0604020202020204" pitchFamily="34" charset="0"/>
              <a:buNone/>
            </a:pPr>
            <a:r>
              <a:rPr lang="pt-BR" sz="1400" b="1"/>
              <a:t>Análise de Tendências</a:t>
            </a:r>
          </a:p>
          <a:p>
            <a:pPr marL="0" lvl="1" indent="0">
              <a:buFont typeface="Arial" panose="020B0604020202020204" pitchFamily="34" charset="0"/>
              <a:buNone/>
            </a:pPr>
            <a:r>
              <a:rPr lang="pt-BR" sz="1400"/>
              <a:t>O uso de AVG facilita a identificação de tendências e padrões em conjuntos de dados complexos.</a:t>
            </a:r>
          </a:p>
        </p:txBody>
      </p:sp>
    </p:spTree>
    <p:extLst>
      <p:ext uri="{BB962C8B-B14F-4D97-AF65-F5344CB8AC3E}">
        <p14:creationId xmlns:p14="http://schemas.microsoft.com/office/powerpoint/2010/main" val="3937200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A286CF-507C-8FF5-FE85-F34A6EC96096}"/>
              </a:ext>
            </a:extLst>
          </p:cNvPr>
          <p:cNvSpPr>
            <a:spLocks noGrp="1"/>
          </p:cNvSpPr>
          <p:nvPr>
            <p:ph type="title"/>
          </p:nvPr>
        </p:nvSpPr>
        <p:spPr>
          <a:xfrm>
            <a:off x="5029200" y="914400"/>
            <a:ext cx="6501810" cy="1097280"/>
          </a:xfrm>
        </p:spPr>
        <p:txBody>
          <a:bodyPr vert="horz" lIns="91440" tIns="45720" rIns="91440" bIns="45720" rtlCol="0" anchor="t">
            <a:normAutofit/>
          </a:bodyPr>
          <a:lstStyle/>
          <a:p>
            <a:pPr>
              <a:lnSpc>
                <a:spcPct val="90000"/>
              </a:lnSpc>
            </a:pPr>
            <a:r>
              <a:rPr lang="en-US" sz="3400"/>
              <a:t>Identificando valores extremos com MAX e MIN</a:t>
            </a:r>
          </a:p>
        </p:txBody>
      </p:sp>
      <p:pic>
        <p:nvPicPr>
          <p:cNvPr id="5" name="Espaço Reservado para Conteúdo 4" descr="Dados financeiros e do mercado de ações.">
            <a:extLst>
              <a:ext uri="{FF2B5EF4-FFF2-40B4-BE49-F238E27FC236}">
                <a16:creationId xmlns:a16="http://schemas.microsoft.com/office/drawing/2014/main" id="{F4ED01DB-C78E-41C2-B9FA-B714470ECBEC}"/>
              </a:ext>
            </a:extLst>
          </p:cNvPr>
          <p:cNvPicPr>
            <a:picLocks noGrp="1" noChangeAspect="1"/>
          </p:cNvPicPr>
          <p:nvPr>
            <p:ph sz="half" idx="1"/>
          </p:nvPr>
        </p:nvPicPr>
        <p:blipFill>
          <a:blip r:embed="rId3"/>
          <a:srcRect l="29758" r="15175" b="2"/>
          <a:stretch>
            <a:fillRect/>
          </a:stretch>
        </p:blipFill>
        <p:spPr>
          <a:xfrm>
            <a:off x="20" y="914399"/>
            <a:ext cx="4416532"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FEA6182D-7EEE-D38F-ED35-A6866C15AD9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029200" y="2176036"/>
            <a:ext cx="6501810" cy="4121885"/>
          </a:xfrm>
        </p:spPr>
        <p:txBody>
          <a:bodyPr>
            <a:normAutofit/>
          </a:bodyPr>
          <a:lstStyle/>
          <a:p>
            <a:pPr marL="0" indent="0">
              <a:spcBef>
                <a:spcPts val="2500"/>
              </a:spcBef>
              <a:buFont typeface="Arial" panose="020B0604020202020204" pitchFamily="34" charset="0"/>
              <a:buNone/>
            </a:pPr>
            <a:r>
              <a:rPr lang="pt-BR" sz="1400" b="1"/>
              <a:t>Função MAX</a:t>
            </a:r>
          </a:p>
          <a:p>
            <a:pPr marL="0" lvl="1" indent="0">
              <a:buFont typeface="Arial" panose="020B0604020202020204" pitchFamily="34" charset="0"/>
              <a:buNone/>
            </a:pPr>
            <a:r>
              <a:rPr lang="pt-BR" sz="1400"/>
              <a:t>MAX identifica o maior valor em um conjunto de dados para destacar limites superiores claros.</a:t>
            </a:r>
          </a:p>
          <a:p>
            <a:pPr marL="0" indent="0">
              <a:spcBef>
                <a:spcPts val="2500"/>
              </a:spcBef>
              <a:buFont typeface="Arial" panose="020B0604020202020204" pitchFamily="34" charset="0"/>
              <a:buNone/>
            </a:pPr>
            <a:r>
              <a:rPr lang="pt-BR" sz="1400" b="1"/>
              <a:t>Função MIN</a:t>
            </a:r>
          </a:p>
          <a:p>
            <a:pPr marL="0" lvl="1" indent="0">
              <a:buFont typeface="Arial" panose="020B0604020202020204" pitchFamily="34" charset="0"/>
              <a:buNone/>
            </a:pPr>
            <a:r>
              <a:rPr lang="pt-BR" sz="1400"/>
              <a:t>MIN encontra o menor valor, ajudando a definir limites inferiores e detectar valores extremos baixos.</a:t>
            </a:r>
          </a:p>
          <a:p>
            <a:pPr marL="0" indent="0">
              <a:spcBef>
                <a:spcPts val="2500"/>
              </a:spcBef>
              <a:buFont typeface="Arial" panose="020B0604020202020204" pitchFamily="34" charset="0"/>
              <a:buNone/>
            </a:pPr>
            <a:r>
              <a:rPr lang="pt-BR" sz="1400" b="1"/>
              <a:t>Identificação de Outliers</a:t>
            </a:r>
          </a:p>
          <a:p>
            <a:pPr marL="0" lvl="1" indent="0">
              <a:buFont typeface="Arial" panose="020B0604020202020204" pitchFamily="34" charset="0"/>
              <a:buNone/>
            </a:pPr>
            <a:r>
              <a:rPr lang="pt-BR" sz="1400"/>
              <a:t>MAX e MIN ajudam a localizar valores fora do padrão, auxiliando na análise e limpeza dos dados.</a:t>
            </a:r>
          </a:p>
        </p:txBody>
      </p:sp>
    </p:spTree>
    <p:extLst>
      <p:ext uri="{BB962C8B-B14F-4D97-AF65-F5344CB8AC3E}">
        <p14:creationId xmlns:p14="http://schemas.microsoft.com/office/powerpoint/2010/main" val="38150827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622EB7F-33C0-5A58-B7D5-28F6AF7E265D}"/>
              </a:ext>
            </a:extLst>
          </p:cNvPr>
          <p:cNvSpPr>
            <a:spLocks noGrp="1"/>
          </p:cNvSpPr>
          <p:nvPr>
            <p:ph type="title"/>
          </p:nvPr>
        </p:nvSpPr>
        <p:spPr>
          <a:xfrm>
            <a:off x="640080" y="914400"/>
            <a:ext cx="6291472" cy="1097280"/>
          </a:xfrm>
        </p:spPr>
        <p:txBody>
          <a:bodyPr vert="horz" lIns="91440" tIns="45720" rIns="91440" bIns="45720" rtlCol="0" anchor="t">
            <a:normAutofit/>
          </a:bodyPr>
          <a:lstStyle/>
          <a:p>
            <a:pPr>
              <a:lnSpc>
                <a:spcPct val="90000"/>
              </a:lnSpc>
            </a:pPr>
            <a:r>
              <a:rPr lang="en-US" sz="3400"/>
              <a:t>Concatenando resultados com GROUP_CONCAT</a:t>
            </a:r>
          </a:p>
        </p:txBody>
      </p:sp>
      <p:sp>
        <p:nvSpPr>
          <p:cNvPr id="4" name="Espaço Reservado para Conteúdo 3">
            <a:extLst>
              <a:ext uri="{FF2B5EF4-FFF2-40B4-BE49-F238E27FC236}">
                <a16:creationId xmlns:a16="http://schemas.microsoft.com/office/drawing/2014/main" id="{D045EE9D-1CC4-BB07-A943-58BE28DBB4D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80" y="2176036"/>
            <a:ext cx="6291472" cy="4123944"/>
          </a:xfrm>
        </p:spPr>
        <p:txBody>
          <a:bodyPr>
            <a:normAutofit/>
          </a:bodyPr>
          <a:lstStyle/>
          <a:p>
            <a:pPr marL="0" indent="0">
              <a:spcBef>
                <a:spcPts val="2500"/>
              </a:spcBef>
              <a:buFont typeface="Arial" panose="020B0604020202020204" pitchFamily="34" charset="0"/>
              <a:buNone/>
            </a:pPr>
            <a:r>
              <a:rPr lang="pt-BR" sz="1400" b="1"/>
              <a:t>Função GROUP_CONCAT</a:t>
            </a:r>
          </a:p>
          <a:p>
            <a:pPr marL="0" lvl="1" indent="0">
              <a:buFont typeface="Arial" panose="020B0604020202020204" pitchFamily="34" charset="0"/>
              <a:buNone/>
            </a:pPr>
            <a:r>
              <a:rPr lang="pt-BR" sz="1400"/>
              <a:t>GROUP_CONCAT combina valores de várias linhas em uma única string separada por vírgulas.</a:t>
            </a:r>
          </a:p>
          <a:p>
            <a:pPr marL="0" indent="0">
              <a:spcBef>
                <a:spcPts val="2500"/>
              </a:spcBef>
              <a:buFont typeface="Arial" panose="020B0604020202020204" pitchFamily="34" charset="0"/>
              <a:buNone/>
            </a:pPr>
            <a:r>
              <a:rPr lang="pt-BR" sz="1400" b="1"/>
              <a:t>Aplicação prática</a:t>
            </a:r>
          </a:p>
          <a:p>
            <a:pPr marL="0" lvl="1" indent="0">
              <a:buFont typeface="Arial" panose="020B0604020202020204" pitchFamily="34" charset="0"/>
              <a:buNone/>
            </a:pPr>
            <a:r>
              <a:rPr lang="pt-BR" sz="1400"/>
              <a:t>Essa função é útil para criar listas compactas e resumidas de informações relacionadas.</a:t>
            </a:r>
          </a:p>
        </p:txBody>
      </p:sp>
      <p:pic>
        <p:nvPicPr>
          <p:cNvPr id="5" name="Espaço Reservado para Conteúdo 4" descr="Lista de verificação na área de transferência (caminho de recorte!) isolada no fundo branco">
            <a:extLst>
              <a:ext uri="{FF2B5EF4-FFF2-40B4-BE49-F238E27FC236}">
                <a16:creationId xmlns:a16="http://schemas.microsoft.com/office/drawing/2014/main" id="{3A61000C-E690-4E33-A19C-B5C04CB640DF}"/>
              </a:ext>
            </a:extLst>
          </p:cNvPr>
          <p:cNvPicPr>
            <a:picLocks noGrp="1" noChangeAspect="1"/>
          </p:cNvPicPr>
          <p:nvPr>
            <p:ph sz="half" idx="1"/>
          </p:nvPr>
        </p:nvPicPr>
        <p:blipFill>
          <a:blip r:embed="rId3"/>
          <a:srcRect t="11138" r="1" b="1794"/>
          <a:stretch>
            <a:fillRect/>
          </a:stretch>
        </p:blipFill>
        <p:spPr>
          <a:xfrm>
            <a:off x="7776429" y="914400"/>
            <a:ext cx="4414591" cy="5357106"/>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774468" y="6271515"/>
            <a:ext cx="4416552" cy="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0497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11CE039D-80F5-F26C-5721-8E0A4AE23AE8}"/>
              </a:ext>
            </a:extLst>
          </p:cNvPr>
          <p:cNvSpPr>
            <a:spLocks noGrp="1"/>
          </p:cNvSpPr>
          <p:nvPr>
            <p:ph type="title"/>
          </p:nvPr>
        </p:nvSpPr>
        <p:spPr>
          <a:xfrm>
            <a:off x="640080" y="914399"/>
            <a:ext cx="10847494" cy="1171069"/>
          </a:xfrm>
        </p:spPr>
        <p:txBody>
          <a:bodyPr vert="horz" lIns="91440" tIns="45720" rIns="91440" bIns="45720" rtlCol="0" anchor="t">
            <a:normAutofit/>
          </a:bodyPr>
          <a:lstStyle/>
          <a:p>
            <a:r>
              <a:rPr lang="en-US"/>
              <a:t>Exemplo do operador IN</a:t>
            </a:r>
          </a:p>
        </p:txBody>
      </p:sp>
      <p:pic>
        <p:nvPicPr>
          <p:cNvPr id="5" name="Espaço Reservado para Conteúdo 4" descr="Conceito de arquivo de pesquisa com ícone de banco de dados">
            <a:extLst>
              <a:ext uri="{FF2B5EF4-FFF2-40B4-BE49-F238E27FC236}">
                <a16:creationId xmlns:a16="http://schemas.microsoft.com/office/drawing/2014/main" id="{4462F14C-9613-4788-8E2C-2A35F95CC268}"/>
              </a:ext>
            </a:extLst>
          </p:cNvPr>
          <p:cNvPicPr>
            <a:picLocks noGrp="1" noChangeAspect="1"/>
          </p:cNvPicPr>
          <p:nvPr>
            <p:ph sz="half" idx="1"/>
          </p:nvPr>
        </p:nvPicPr>
        <p:blipFill>
          <a:blip r:embed="rId3"/>
          <a:stretch>
            <a:fillRect/>
          </a:stretch>
        </p:blipFill>
        <p:spPr>
          <a:xfrm>
            <a:off x="713232" y="2256287"/>
            <a:ext cx="5633646" cy="3760459"/>
          </a:xfrm>
          <a:prstGeom prst="rect">
            <a:avLst/>
          </a:prstGeom>
        </p:spPr>
      </p:pic>
      <p:sp>
        <p:nvSpPr>
          <p:cNvPr id="4" name="Espaço Reservado para Conteúdo 3">
            <a:extLst>
              <a:ext uri="{FF2B5EF4-FFF2-40B4-BE49-F238E27FC236}">
                <a16:creationId xmlns:a16="http://schemas.microsoft.com/office/drawing/2014/main" id="{BE13D6D0-AC04-02D0-AF93-E9F70D8D476C}"/>
              </a:ext>
            </a:extLst>
          </p:cNvPr>
          <p:cNvSpPr>
            <a:spLocks noGrp="1"/>
          </p:cNvSpPr>
          <p:nvPr>
            <p:ph sz="half" idx="2"/>
          </p:nvPr>
        </p:nvSpPr>
        <p:spPr>
          <a:xfrm>
            <a:off x="6915150" y="2256287"/>
            <a:ext cx="4563618" cy="3760459"/>
          </a:xfrm>
        </p:spPr>
        <p:txBody>
          <a:bodyPr vert="horz" lIns="91440" tIns="45720" rIns="91440" bIns="45720" rtlCol="0" anchor="t">
            <a:normAutofit/>
          </a:bodyPr>
          <a:lstStyle/>
          <a:p>
            <a:r>
              <a:rPr lang="en-US"/>
              <a:t>Seleciona registros com valores múltiplos específicos em uma coluna.</a:t>
            </a:r>
          </a:p>
          <a:p>
            <a:r>
              <a:rPr lang="en-US"/>
              <a:t>Consulta: SELECT * FROM tabela WHERE coluna IN ('valor1', 'valor2', 'valor3');</a:t>
            </a:r>
          </a:p>
          <a:p>
            <a:r>
              <a:rPr lang="en-US"/>
              <a:t>Útil para filtrar dados sem usar múltiplos OR.</a:t>
            </a:r>
          </a:p>
        </p:txBody>
      </p:sp>
      <p:cxnSp>
        <p:nvCxnSpPr>
          <p:cNvPr id="14" name="Straight Connector 13">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966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0DAA6B06-09C3-D552-BB88-2E703C60686F}"/>
              </a:ext>
            </a:extLst>
          </p:cNvPr>
          <p:cNvSpPr>
            <a:spLocks noGrp="1"/>
          </p:cNvSpPr>
          <p:nvPr>
            <p:ph type="title"/>
          </p:nvPr>
        </p:nvSpPr>
        <p:spPr>
          <a:xfrm>
            <a:off x="640080" y="914399"/>
            <a:ext cx="10847494" cy="1171069"/>
          </a:xfrm>
        </p:spPr>
        <p:txBody>
          <a:bodyPr vert="horz" lIns="91440" tIns="45720" rIns="91440" bIns="45720" rtlCol="0" anchor="t">
            <a:normAutofit/>
          </a:bodyPr>
          <a:lstStyle/>
          <a:p>
            <a:r>
              <a:rPr lang="en-US"/>
              <a:t>Exemplo do operador BETWEEN</a:t>
            </a:r>
          </a:p>
        </p:txBody>
      </p:sp>
      <p:pic>
        <p:nvPicPr>
          <p:cNvPr id="5" name="Espaço Reservado para Conteúdo 4" descr="Vista lateral de um calendário branco">
            <a:extLst>
              <a:ext uri="{FF2B5EF4-FFF2-40B4-BE49-F238E27FC236}">
                <a16:creationId xmlns:a16="http://schemas.microsoft.com/office/drawing/2014/main" id="{493F2ADD-5F05-4363-8FC2-C4E3A2C8967F}"/>
              </a:ext>
            </a:extLst>
          </p:cNvPr>
          <p:cNvPicPr>
            <a:picLocks noGrp="1" noChangeAspect="1"/>
          </p:cNvPicPr>
          <p:nvPr>
            <p:ph sz="half" idx="1"/>
          </p:nvPr>
        </p:nvPicPr>
        <p:blipFill>
          <a:blip r:embed="rId3"/>
          <a:stretch>
            <a:fillRect/>
          </a:stretch>
        </p:blipFill>
        <p:spPr>
          <a:xfrm>
            <a:off x="713232" y="2256287"/>
            <a:ext cx="5633644" cy="3760459"/>
          </a:xfrm>
          <a:prstGeom prst="rect">
            <a:avLst/>
          </a:prstGeom>
        </p:spPr>
      </p:pic>
      <p:sp>
        <p:nvSpPr>
          <p:cNvPr id="4" name="Espaço Reservado para Conteúdo 3">
            <a:extLst>
              <a:ext uri="{FF2B5EF4-FFF2-40B4-BE49-F238E27FC236}">
                <a16:creationId xmlns:a16="http://schemas.microsoft.com/office/drawing/2014/main" id="{25817FEF-57F0-6D7A-CD86-7B5AB69E7F36}"/>
              </a:ext>
            </a:extLst>
          </p:cNvPr>
          <p:cNvSpPr>
            <a:spLocks noGrp="1"/>
          </p:cNvSpPr>
          <p:nvPr>
            <p:ph sz="half" idx="2"/>
          </p:nvPr>
        </p:nvSpPr>
        <p:spPr>
          <a:xfrm>
            <a:off x="6915150" y="2256287"/>
            <a:ext cx="4563618" cy="3760459"/>
          </a:xfrm>
        </p:spPr>
        <p:txBody>
          <a:bodyPr vert="horz" lIns="91440" tIns="45720" rIns="91440" bIns="45720" rtlCol="0" anchor="t">
            <a:normAutofit/>
          </a:bodyPr>
          <a:lstStyle/>
          <a:p>
            <a:r>
              <a:rPr lang="en-US"/>
              <a:t>Seleciona valores dentro de um intervalo definido.</a:t>
            </a:r>
          </a:p>
          <a:p>
            <a:r>
              <a:rPr lang="en-US"/>
              <a:t>Consulta: SELECT * FROM tabela WHERE data BETWEEN '2023-01-01' AND '2023-12-31';</a:t>
            </a:r>
          </a:p>
          <a:p>
            <a:r>
              <a:rPr lang="en-US"/>
              <a:t>Muito usado para filtrar datas, números ou faixas contínuas.</a:t>
            </a:r>
          </a:p>
        </p:txBody>
      </p:sp>
      <p:cxnSp>
        <p:nvCxnSpPr>
          <p:cNvPr id="14" name="Straight Connector 13">
            <a:extLst>
              <a:ext uri="{FF2B5EF4-FFF2-40B4-BE49-F238E27FC236}">
                <a16:creationId xmlns:a16="http://schemas.microsoft.com/office/drawing/2014/main" id="{2EA0F4A6-3CC9-C9E2-BA02-58FA29F7DD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2253" y="6272784"/>
            <a:ext cx="10847495"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4312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4DB7E55-C01B-20AA-6577-ADA99805D7C5}"/>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Exemplo do operador LIKE</a:t>
            </a:r>
          </a:p>
        </p:txBody>
      </p:sp>
      <p:pic>
        <p:nvPicPr>
          <p:cNvPr id="5" name="Espaço Reservado para Conteúdo 4" descr="Bolhas de fala e lupa">
            <a:extLst>
              <a:ext uri="{FF2B5EF4-FFF2-40B4-BE49-F238E27FC236}">
                <a16:creationId xmlns:a16="http://schemas.microsoft.com/office/drawing/2014/main" id="{2A215B96-EA49-4B8F-BC02-5C3AADE86651}"/>
              </a:ext>
            </a:extLst>
          </p:cNvPr>
          <p:cNvPicPr>
            <a:picLocks noGrp="1" noChangeAspect="1"/>
          </p:cNvPicPr>
          <p:nvPr>
            <p:ph sz="half" idx="1"/>
          </p:nvPr>
        </p:nvPicPr>
        <p:blipFill>
          <a:blip r:embed="rId3"/>
          <a:srcRect l="1140"/>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A65461FE-9BE1-3C67-B812-AAAE3203974F}"/>
              </a:ext>
            </a:extLst>
          </p:cNvPr>
          <p:cNvSpPr>
            <a:spLocks noGrp="1"/>
          </p:cNvSpPr>
          <p:nvPr>
            <p:ph sz="half" idx="2"/>
          </p:nvPr>
        </p:nvSpPr>
        <p:spPr>
          <a:xfrm>
            <a:off x="7269905" y="2176036"/>
            <a:ext cx="4261104" cy="4121887"/>
          </a:xfrm>
        </p:spPr>
        <p:txBody>
          <a:bodyPr vert="horz" lIns="91440" tIns="45720" rIns="91440" bIns="45720" rtlCol="0">
            <a:normAutofit/>
          </a:bodyPr>
          <a:lstStyle/>
          <a:p>
            <a:r>
              <a:rPr lang="en-US"/>
              <a:t>Usa caracteres curinga para busca por padrão em texto.</a:t>
            </a:r>
          </a:p>
          <a:p>
            <a:r>
              <a:rPr lang="en-US"/>
              <a:t>Consulta: SELECT * FROM tabela WHERE nome LIKE 'Jo%';</a:t>
            </a:r>
          </a:p>
          <a:p>
            <a:r>
              <a:rPr lang="en-US"/>
              <a:t>Permite buscas flexíveis por prefixos, sufixos ou padrões.</a:t>
            </a:r>
          </a:p>
        </p:txBody>
      </p:sp>
    </p:spTree>
    <p:extLst>
      <p:ext uri="{BB962C8B-B14F-4D97-AF65-F5344CB8AC3E}">
        <p14:creationId xmlns:p14="http://schemas.microsoft.com/office/powerpoint/2010/main" val="1965850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Fileiras de campo arado sob céu azul nublado">
            <a:extLst>
              <a:ext uri="{FF2B5EF4-FFF2-40B4-BE49-F238E27FC236}">
                <a16:creationId xmlns:a16="http://schemas.microsoft.com/office/drawing/2014/main" id="{B098FDDD-B015-4ABD-B387-9B05C728FC1D}"/>
              </a:ext>
            </a:extLst>
          </p:cNvPr>
          <p:cNvPicPr>
            <a:picLocks noGrp="1" noChangeAspect="1"/>
          </p:cNvPicPr>
          <p:nvPr>
            <p:ph sz="half" idx="1"/>
          </p:nvPr>
        </p:nvPicPr>
        <p:blipFill>
          <a:blip r:embed="rId3"/>
          <a:srcRect t="7155" b="20265"/>
          <a:stretch>
            <a:fillRect/>
          </a:stretch>
        </p:blipFill>
        <p:spPr>
          <a:xfrm>
            <a:off x="20" y="10"/>
            <a:ext cx="12191980" cy="6857990"/>
          </a:xfrm>
          <a:prstGeom prst="rect">
            <a:avLst/>
          </a:prstGeom>
        </p:spPr>
      </p:pic>
      <p:sp useBgFill="1">
        <p:nvSpPr>
          <p:cNvPr id="14" name="Rectangle 13">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696A397-62D3-A527-7EC0-12497ACA41E2}"/>
              </a:ext>
            </a:extLst>
          </p:cNvPr>
          <p:cNvSpPr>
            <a:spLocks noGrp="1"/>
          </p:cNvSpPr>
          <p:nvPr>
            <p:ph type="title"/>
          </p:nvPr>
        </p:nvSpPr>
        <p:spPr>
          <a:xfrm>
            <a:off x="1049451" y="1352492"/>
            <a:ext cx="4665540" cy="1143000"/>
          </a:xfrm>
        </p:spPr>
        <p:txBody>
          <a:bodyPr vert="horz" lIns="91440" tIns="45720" rIns="91440" bIns="45720" rtlCol="0" anchor="t">
            <a:normAutofit/>
          </a:bodyPr>
          <a:lstStyle/>
          <a:p>
            <a:pPr>
              <a:lnSpc>
                <a:spcPct val="90000"/>
              </a:lnSpc>
            </a:pPr>
            <a:r>
              <a:rPr lang="en-US" sz="3700"/>
              <a:t>Exemplo do tratamento IS NULL</a:t>
            </a:r>
          </a:p>
        </p:txBody>
      </p:sp>
      <p:cxnSp>
        <p:nvCxnSpPr>
          <p:cNvPr id="16" name="Straight Connector 15">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156237C2-8F87-62D2-B24D-D1686B15FEE3}"/>
              </a:ext>
            </a:extLst>
          </p:cNvPr>
          <p:cNvSpPr>
            <a:spLocks noGrp="1"/>
          </p:cNvSpPr>
          <p:nvPr>
            <p:ph sz="half" idx="2"/>
          </p:nvPr>
        </p:nvSpPr>
        <p:spPr>
          <a:xfrm>
            <a:off x="1049454" y="2662356"/>
            <a:ext cx="4665546" cy="3057911"/>
          </a:xfrm>
        </p:spPr>
        <p:txBody>
          <a:bodyPr vert="horz" lIns="91440" tIns="45720" rIns="91440" bIns="45720" rtlCol="0">
            <a:normAutofit/>
          </a:bodyPr>
          <a:lstStyle/>
          <a:p>
            <a:r>
              <a:rPr lang="en-US"/>
              <a:t>Seleciona registros onde um campo está vazio ou nulo.</a:t>
            </a:r>
          </a:p>
          <a:p>
            <a:r>
              <a:rPr lang="en-US"/>
              <a:t>Consulta: SELECT * FROM tabela WHERE coluna IS NULL;</a:t>
            </a:r>
          </a:p>
          <a:p>
            <a:r>
              <a:rPr lang="en-US"/>
              <a:t>Importante para identificar dados ausentes ou incompletos.</a:t>
            </a:r>
          </a:p>
        </p:txBody>
      </p:sp>
    </p:spTree>
    <p:extLst>
      <p:ext uri="{BB962C8B-B14F-4D97-AF65-F5344CB8AC3E}">
        <p14:creationId xmlns:p14="http://schemas.microsoft.com/office/powerpoint/2010/main" val="2228554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E59D8023-EBDE-1E71-6850-D14C5918DCA4}"/>
              </a:ext>
            </a:extLst>
          </p:cNvPr>
          <p:cNvSpPr>
            <a:spLocks noGrp="1"/>
          </p:cNvSpPr>
          <p:nvPr>
            <p:ph type="ctrTitle"/>
          </p:nvPr>
        </p:nvSpPr>
        <p:spPr>
          <a:xfrm>
            <a:off x="559219" y="1115844"/>
            <a:ext cx="7680960" cy="4631911"/>
          </a:xfrm>
        </p:spPr>
        <p:txBody>
          <a:bodyPr anchor="b">
            <a:normAutofit/>
          </a:bodyPr>
          <a:lstStyle/>
          <a:p>
            <a:r>
              <a:rPr lang="pt-BR" sz="6500"/>
              <a:t>Filtros avançados para seleção de dados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4596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406BD704-01C2-4341-B99A-116CC7EC56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Marca de seleção vermelha para web e impressão">
            <a:extLst>
              <a:ext uri="{FF2B5EF4-FFF2-40B4-BE49-F238E27FC236}">
                <a16:creationId xmlns:a16="http://schemas.microsoft.com/office/drawing/2014/main" id="{5167A1C9-5EB3-42AE-BBCF-D9009C3DC99C}"/>
              </a:ext>
            </a:extLst>
          </p:cNvPr>
          <p:cNvPicPr>
            <a:picLocks noGrp="1" noChangeAspect="1"/>
          </p:cNvPicPr>
          <p:nvPr>
            <p:ph sz="half" idx="1"/>
          </p:nvPr>
        </p:nvPicPr>
        <p:blipFill>
          <a:blip r:embed="rId3"/>
          <a:srcRect t="16237" b="10947"/>
          <a:stretch>
            <a:fillRect/>
          </a:stretch>
        </p:blipFill>
        <p:spPr>
          <a:xfrm>
            <a:off x="20" y="10"/>
            <a:ext cx="12191980" cy="6857990"/>
          </a:xfrm>
          <a:prstGeom prst="rect">
            <a:avLst/>
          </a:prstGeom>
        </p:spPr>
      </p:pic>
      <p:sp useBgFill="1">
        <p:nvSpPr>
          <p:cNvPr id="14" name="Rectangle 13">
            <a:extLst>
              <a:ext uri="{FF2B5EF4-FFF2-40B4-BE49-F238E27FC236}">
                <a16:creationId xmlns:a16="http://schemas.microsoft.com/office/drawing/2014/main" id="{0225C01B-A296-4FAA-AA46-794F27DF6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4894" y="979075"/>
            <a:ext cx="5777024" cy="50749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C0E2C3C-BDF8-F957-3A11-6D3832F94724}"/>
              </a:ext>
            </a:extLst>
          </p:cNvPr>
          <p:cNvSpPr>
            <a:spLocks noGrp="1"/>
          </p:cNvSpPr>
          <p:nvPr>
            <p:ph type="title"/>
          </p:nvPr>
        </p:nvSpPr>
        <p:spPr>
          <a:xfrm>
            <a:off x="1049451" y="1352492"/>
            <a:ext cx="4665540" cy="1143000"/>
          </a:xfrm>
        </p:spPr>
        <p:txBody>
          <a:bodyPr vert="horz" lIns="91440" tIns="45720" rIns="91440" bIns="45720" rtlCol="0" anchor="t">
            <a:normAutofit/>
          </a:bodyPr>
          <a:lstStyle/>
          <a:p>
            <a:r>
              <a:rPr lang="en-US"/>
              <a:t>Exemplo do EXISTS</a:t>
            </a:r>
          </a:p>
        </p:txBody>
      </p:sp>
      <p:cxnSp>
        <p:nvCxnSpPr>
          <p:cNvPr id="16" name="Straight Connector 15">
            <a:extLst>
              <a:ext uri="{FF2B5EF4-FFF2-40B4-BE49-F238E27FC236}">
                <a16:creationId xmlns:a16="http://schemas.microsoft.com/office/drawing/2014/main" id="{62713E66-598D-4B8A-9D2A-67C7AF46E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85673" y="979075"/>
            <a:ext cx="0" cy="507492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03331D8D-87FD-7420-060D-85875BF6C1F3}"/>
              </a:ext>
            </a:extLst>
          </p:cNvPr>
          <p:cNvSpPr>
            <a:spLocks noGrp="1"/>
          </p:cNvSpPr>
          <p:nvPr>
            <p:ph sz="half" idx="2"/>
          </p:nvPr>
        </p:nvSpPr>
        <p:spPr>
          <a:xfrm>
            <a:off x="1049454" y="2662356"/>
            <a:ext cx="4665546" cy="3057911"/>
          </a:xfrm>
        </p:spPr>
        <p:txBody>
          <a:bodyPr vert="horz" lIns="91440" tIns="45720" rIns="91440" bIns="45720" rtlCol="0">
            <a:normAutofit/>
          </a:bodyPr>
          <a:lstStyle/>
          <a:p>
            <a:r>
              <a:rPr lang="en-US"/>
              <a:t>Verifica se subconsulta retorna algum registro.</a:t>
            </a:r>
          </a:p>
          <a:p>
            <a:r>
              <a:rPr lang="en-US"/>
              <a:t>Consulta: SELECT * FROM tabela1 WHERE EXISTS (SELECT 1 FROM tabela2 WHERE condição);</a:t>
            </a:r>
          </a:p>
          <a:p>
            <a:r>
              <a:rPr lang="en-US"/>
              <a:t>Usado para validar existência antes de executar operações.</a:t>
            </a:r>
          </a:p>
        </p:txBody>
      </p:sp>
    </p:spTree>
    <p:extLst>
      <p:ext uri="{BB962C8B-B14F-4D97-AF65-F5344CB8AC3E}">
        <p14:creationId xmlns:p14="http://schemas.microsoft.com/office/powerpoint/2010/main" val="2255283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AA0C59B6-955E-2E79-28E3-842AE2D60B63}"/>
              </a:ext>
            </a:extLst>
          </p:cNvPr>
          <p:cNvSpPr>
            <a:spLocks noGrp="1"/>
          </p:cNvSpPr>
          <p:nvPr>
            <p:ph type="ctrTitle"/>
          </p:nvPr>
        </p:nvSpPr>
        <p:spPr>
          <a:xfrm>
            <a:off x="559219" y="1115844"/>
            <a:ext cx="7680960" cy="4631911"/>
          </a:xfrm>
        </p:spPr>
        <p:txBody>
          <a:bodyPr anchor="b">
            <a:normAutofit/>
          </a:bodyPr>
          <a:lstStyle/>
          <a:p>
            <a:r>
              <a:rPr lang="pt-BR" sz="6500"/>
              <a:t>Cláusula HAVING: filtrando resultados agregados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3855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D8F6FA7-1C26-3ADC-5696-C67FC7D70CDA}"/>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3600"/>
              <a:t>Diferenciando WHERE e HAVING</a:t>
            </a:r>
          </a:p>
        </p:txBody>
      </p:sp>
      <p:sp>
        <p:nvSpPr>
          <p:cNvPr id="4" name="Espaço Reservado para Conteúdo 3">
            <a:extLst>
              <a:ext uri="{FF2B5EF4-FFF2-40B4-BE49-F238E27FC236}">
                <a16:creationId xmlns:a16="http://schemas.microsoft.com/office/drawing/2014/main" id="{30003398-2791-BD5B-CEB7-262B3B0B679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pt-BR" sz="1400" b="1"/>
              <a:t>Função do WHERE</a:t>
            </a:r>
          </a:p>
          <a:p>
            <a:pPr marL="0" lvl="1" indent="0">
              <a:buFont typeface="Arial" panose="020B0604020202020204" pitchFamily="34" charset="0"/>
              <a:buNone/>
            </a:pPr>
            <a:r>
              <a:rPr lang="pt-BR" sz="1400"/>
              <a:t>WHERE filtra linhas individualmente antes da agregação ser aplicada nos dados, limitando os registros processados.</a:t>
            </a:r>
          </a:p>
          <a:p>
            <a:pPr marL="0" indent="0">
              <a:spcBef>
                <a:spcPts val="2500"/>
              </a:spcBef>
              <a:buFont typeface="Arial" panose="020B0604020202020204" pitchFamily="34" charset="0"/>
              <a:buNone/>
            </a:pPr>
            <a:r>
              <a:rPr lang="pt-BR" sz="1400" b="1"/>
              <a:t>Função do HAVING</a:t>
            </a:r>
          </a:p>
          <a:p>
            <a:pPr marL="0" lvl="1" indent="0">
              <a:buFont typeface="Arial" panose="020B0604020202020204" pitchFamily="34" charset="0"/>
              <a:buNone/>
            </a:pPr>
            <a:r>
              <a:rPr lang="pt-BR" sz="1400"/>
              <a:t>HAVING filtra grupos de dados após a aplicação de funções de agregação em consultas com GROUP BY.</a:t>
            </a:r>
          </a:p>
        </p:txBody>
      </p:sp>
      <p:pic>
        <p:nvPicPr>
          <p:cNvPr id="5" name="Espaço Reservado para Conteúdo 4" descr="Pasta de arquivos big data internet rede computação em nuvem">
            <a:extLst>
              <a:ext uri="{FF2B5EF4-FFF2-40B4-BE49-F238E27FC236}">
                <a16:creationId xmlns:a16="http://schemas.microsoft.com/office/drawing/2014/main" id="{4FCA1AED-1A69-4C4B-81DD-15392A42E401}"/>
              </a:ext>
            </a:extLst>
          </p:cNvPr>
          <p:cNvPicPr>
            <a:picLocks noGrp="1" noChangeAspect="1"/>
          </p:cNvPicPr>
          <p:nvPr>
            <p:ph sz="half" idx="1"/>
          </p:nvPr>
        </p:nvPicPr>
        <p:blipFill>
          <a:blip r:embed="rId3"/>
          <a:srcRect l="11563" r="12308"/>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8455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0CE9CCAB-CA83-4AF6-6A16-3058572AB2B1}"/>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600"/>
              <a:t>Aplicando filtros após agregações</a:t>
            </a:r>
          </a:p>
        </p:txBody>
      </p:sp>
      <p:pic>
        <p:nvPicPr>
          <p:cNvPr id="5" name="Espaço Reservado para Conteúdo 4" descr="código binário de programa abstrato e banco de dados de cubo de matriz colorida">
            <a:extLst>
              <a:ext uri="{FF2B5EF4-FFF2-40B4-BE49-F238E27FC236}">
                <a16:creationId xmlns:a16="http://schemas.microsoft.com/office/drawing/2014/main" id="{94C6D8DD-8445-4C4E-A090-2DB8F3B8B878}"/>
              </a:ext>
            </a:extLst>
          </p:cNvPr>
          <p:cNvPicPr>
            <a:picLocks noGrp="1" noChangeAspect="1"/>
          </p:cNvPicPr>
          <p:nvPr>
            <p:ph sz="half" idx="1"/>
          </p:nvPr>
        </p:nvPicPr>
        <p:blipFill>
          <a:blip r:embed="rId3"/>
          <a:srcRect l="24144" r="2"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C62F00AF-99C9-9E12-EE87-950BCFF10FF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pt-BR" sz="1400" b="1"/>
              <a:t>Uso do HAVING</a:t>
            </a:r>
          </a:p>
          <a:p>
            <a:pPr marL="0" lvl="1" indent="0">
              <a:buFont typeface="Arial" panose="020B0604020202020204" pitchFamily="34" charset="0"/>
              <a:buNone/>
            </a:pPr>
            <a:r>
              <a:rPr lang="pt-BR" sz="1400"/>
              <a:t>HAVING permite filtrar grupos após a agregação baseada em condições específicas, como soma ou média.</a:t>
            </a:r>
          </a:p>
          <a:p>
            <a:pPr marL="0" indent="0">
              <a:spcBef>
                <a:spcPts val="2500"/>
              </a:spcBef>
              <a:buFont typeface="Arial" panose="020B0604020202020204" pitchFamily="34" charset="0"/>
              <a:buNone/>
            </a:pPr>
            <a:r>
              <a:rPr lang="pt-BR" sz="1400" b="1"/>
              <a:t>Filtragem de Grupos</a:t>
            </a:r>
          </a:p>
          <a:p>
            <a:pPr marL="0" lvl="1" indent="0">
              <a:buFont typeface="Arial" panose="020B0604020202020204" pitchFamily="34" charset="0"/>
              <a:buNone/>
            </a:pPr>
            <a:r>
              <a:rPr lang="pt-BR" sz="1400"/>
              <a:t>É utilizado para selecionar grupos que atendem a critérios, por exemplo, soma maior que um valor definido.</a:t>
            </a:r>
          </a:p>
        </p:txBody>
      </p:sp>
    </p:spTree>
    <p:extLst>
      <p:ext uri="{BB962C8B-B14F-4D97-AF65-F5344CB8AC3E}">
        <p14:creationId xmlns:p14="http://schemas.microsoft.com/office/powerpoint/2010/main" val="7729127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A7425D9-DD08-973E-D9A0-FDAD3878C2C9}"/>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2800"/>
              <a:t>Exemplos práticos de uso da cláusula HAVING</a:t>
            </a:r>
          </a:p>
        </p:txBody>
      </p:sp>
      <p:pic>
        <p:nvPicPr>
          <p:cNvPr id="5" name="Espaço Reservado para Conteúdo 4" descr="Empresária segurando cartaz com moedas na frente de ícones de tecnologia">
            <a:extLst>
              <a:ext uri="{FF2B5EF4-FFF2-40B4-BE49-F238E27FC236}">
                <a16:creationId xmlns:a16="http://schemas.microsoft.com/office/drawing/2014/main" id="{7F3428F9-BCD8-4C6E-8461-D62E6DB94635}"/>
              </a:ext>
            </a:extLst>
          </p:cNvPr>
          <p:cNvPicPr>
            <a:picLocks noGrp="1" noChangeAspect="1"/>
          </p:cNvPicPr>
          <p:nvPr>
            <p:ph sz="half" idx="1"/>
          </p:nvPr>
        </p:nvPicPr>
        <p:blipFill>
          <a:blip r:embed="rId3"/>
          <a:srcRect l="10069" r="6927"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54D58D50-7690-581C-D350-81FAC5E8DA2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pt-BR" sz="1400" b="1"/>
              <a:t>Filtragem de dados agregados</a:t>
            </a:r>
          </a:p>
          <a:p>
            <a:pPr marL="0" lvl="1" indent="0">
              <a:buFont typeface="Arial" panose="020B0604020202020204" pitchFamily="34" charset="0"/>
              <a:buNone/>
            </a:pPr>
            <a:r>
              <a:rPr lang="pt-BR" sz="1400"/>
              <a:t>A cláusula HAVING permite filtrar agrupamentos de dados após a aplicação de funções agregadas em consultas SQL.</a:t>
            </a:r>
          </a:p>
          <a:p>
            <a:pPr marL="0" indent="0">
              <a:spcBef>
                <a:spcPts val="2500"/>
              </a:spcBef>
              <a:buFont typeface="Arial" panose="020B0604020202020204" pitchFamily="34" charset="0"/>
              <a:buNone/>
            </a:pPr>
            <a:r>
              <a:rPr lang="pt-BR" sz="1400" b="1"/>
              <a:t>Aplicação em relatórios</a:t>
            </a:r>
          </a:p>
          <a:p>
            <a:pPr marL="0" lvl="1" indent="0">
              <a:buFont typeface="Arial" panose="020B0604020202020204" pitchFamily="34" charset="0"/>
              <a:buNone/>
            </a:pPr>
            <a:r>
              <a:rPr lang="pt-BR" sz="1400"/>
              <a:t>HAVING é útil para refinar relatórios, mostrando apenas grupos que atendem a critérios específicos após agregação.</a:t>
            </a:r>
          </a:p>
        </p:txBody>
      </p:sp>
    </p:spTree>
    <p:extLst>
      <p:ext uri="{BB962C8B-B14F-4D97-AF65-F5344CB8AC3E}">
        <p14:creationId xmlns:p14="http://schemas.microsoft.com/office/powerpoint/2010/main" val="4137712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7E0FEBF0-99A6-7223-82EB-127CACB89F78}"/>
              </a:ext>
            </a:extLst>
          </p:cNvPr>
          <p:cNvSpPr>
            <a:spLocks noGrp="1"/>
          </p:cNvSpPr>
          <p:nvPr>
            <p:ph type="title"/>
          </p:nvPr>
        </p:nvSpPr>
        <p:spPr>
          <a:xfrm>
            <a:off x="640079" y="1572768"/>
            <a:ext cx="8162176" cy="1406993"/>
          </a:xfrm>
        </p:spPr>
        <p:txBody>
          <a:bodyPr anchor="b">
            <a:normAutofit/>
          </a:bodyPr>
          <a:lstStyle/>
          <a:p>
            <a:r>
              <a:rPr lang="pt-BR" sz="6000"/>
              <a:t>Conclusão</a:t>
            </a:r>
          </a:p>
        </p:txBody>
      </p:sp>
      <p:graphicFrame>
        <p:nvGraphicFramePr>
          <p:cNvPr id="11" name="Espaço Reservado para Conteúdo 2">
            <a:extLst>
              <a:ext uri="{FF2B5EF4-FFF2-40B4-BE49-F238E27FC236}">
                <a16:creationId xmlns:a16="http://schemas.microsoft.com/office/drawing/2014/main" id="{F41007AE-2C8D-BF01-1E16-3398966344CE}"/>
              </a:ext>
            </a:extLst>
          </p:cNvPr>
          <p:cNvGraphicFramePr>
            <a:graphicFrameLocks noGrp="1"/>
          </p:cNvGraphicFramePr>
          <p:nvPr>
            <p:ph idx="1"/>
            <p:extLst>
              <p:ext uri="{D42A27DB-BD31-4B8C-83A1-F6EECF244321}">
                <p14:modId xmlns:p14="http://schemas.microsoft.com/office/powerpoint/2010/main" val="2458315166"/>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640078" y="3593592"/>
          <a:ext cx="10808208" cy="251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0" name="Straight Connector 9">
            <a:extLst>
              <a:ext uri="{FF2B5EF4-FFF2-40B4-BE49-F238E27FC236}">
                <a16:creationId xmlns:a16="http://schemas.microsoft.com/office/drawing/2014/main" id="{F21FC8CC-145C-8745-889B-6521F9CCB62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3256965"/>
            <a:ext cx="978862" cy="0"/>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979813"/>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F104E28-C76B-9C34-E115-E0D48DEC52C4}"/>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500"/>
              <a:t>Utilizando IN para múltiplos critérios de seleção</a:t>
            </a:r>
          </a:p>
        </p:txBody>
      </p:sp>
      <p:sp>
        <p:nvSpPr>
          <p:cNvPr id="4" name="Espaço Reservado para Conteúdo 3">
            <a:extLst>
              <a:ext uri="{FF2B5EF4-FFF2-40B4-BE49-F238E27FC236}">
                <a16:creationId xmlns:a16="http://schemas.microsoft.com/office/drawing/2014/main" id="{B778C7BD-59BA-06F4-B519-B04356F07E1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pt-BR" sz="1400" b="1"/>
              <a:t>Função do operador IN</a:t>
            </a:r>
          </a:p>
          <a:p>
            <a:pPr marL="0" lvl="1" indent="0">
              <a:buFont typeface="Arial" panose="020B0604020202020204" pitchFamily="34" charset="0"/>
              <a:buNone/>
            </a:pPr>
            <a:r>
              <a:rPr lang="pt-BR" sz="1400"/>
              <a:t>O operador IN permite selecionar registros que correspondem a qualquer valor em uma lista pré-definida, facilitando consultas complexas.</a:t>
            </a:r>
          </a:p>
          <a:p>
            <a:pPr marL="0" indent="0">
              <a:spcBef>
                <a:spcPts val="2500"/>
              </a:spcBef>
              <a:buFont typeface="Arial" panose="020B0604020202020204" pitchFamily="34" charset="0"/>
              <a:buNone/>
            </a:pPr>
            <a:r>
              <a:rPr lang="pt-BR" sz="1400" b="1"/>
              <a:t>Aplicação em múltiplos critérios</a:t>
            </a:r>
          </a:p>
          <a:p>
            <a:pPr marL="0" lvl="1" indent="0">
              <a:buFont typeface="Arial" panose="020B0604020202020204" pitchFamily="34" charset="0"/>
              <a:buNone/>
            </a:pPr>
            <a:r>
              <a:rPr lang="pt-BR" sz="1400"/>
              <a:t>Utilizar o operador IN simplifica a seleção de dados que atendem a vários critérios em uma única coluna de forma eficiente.</a:t>
            </a:r>
          </a:p>
        </p:txBody>
      </p:sp>
      <p:pic>
        <p:nvPicPr>
          <p:cNvPr id="5" name="Espaço Reservado para Conteúdo 4" descr="Conceito digital de qualidade">
            <a:extLst>
              <a:ext uri="{FF2B5EF4-FFF2-40B4-BE49-F238E27FC236}">
                <a16:creationId xmlns:a16="http://schemas.microsoft.com/office/drawing/2014/main" id="{567CD82E-BF21-4BF8-88CF-DAA31A089746}"/>
              </a:ext>
            </a:extLst>
          </p:cNvPr>
          <p:cNvPicPr>
            <a:picLocks noGrp="1" noChangeAspect="1"/>
          </p:cNvPicPr>
          <p:nvPr>
            <p:ph sz="half" idx="1"/>
          </p:nvPr>
        </p:nvPicPr>
        <p:blipFill>
          <a:blip r:embed="rId3"/>
          <a:srcRect l="1047" r="7599"/>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228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C80551A-4189-493B-9101-AEA5F312F083}"/>
              </a:ext>
            </a:extLst>
          </p:cNvPr>
          <p:cNvSpPr>
            <a:spLocks noGrp="1"/>
          </p:cNvSpPr>
          <p:nvPr>
            <p:ph type="title"/>
          </p:nvPr>
        </p:nvSpPr>
        <p:spPr>
          <a:xfrm>
            <a:off x="640079" y="914400"/>
            <a:ext cx="4261104" cy="1097280"/>
          </a:xfrm>
        </p:spPr>
        <p:txBody>
          <a:bodyPr vert="horz" lIns="91440" tIns="45720" rIns="91440" bIns="45720" rtlCol="0" anchor="t">
            <a:normAutofit/>
          </a:bodyPr>
          <a:lstStyle/>
          <a:p>
            <a:pPr>
              <a:lnSpc>
                <a:spcPct val="90000"/>
              </a:lnSpc>
            </a:pPr>
            <a:r>
              <a:rPr lang="en-US" sz="2800"/>
              <a:t>Explorando BETWEEN para intervalos de valores</a:t>
            </a:r>
          </a:p>
        </p:txBody>
      </p:sp>
      <p:sp>
        <p:nvSpPr>
          <p:cNvPr id="4" name="Espaço Reservado para Conteúdo 3">
            <a:extLst>
              <a:ext uri="{FF2B5EF4-FFF2-40B4-BE49-F238E27FC236}">
                <a16:creationId xmlns:a16="http://schemas.microsoft.com/office/drawing/2014/main" id="{AA4377EE-C449-345A-99C2-6A0BC401A7D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40079" y="2176036"/>
            <a:ext cx="4261104" cy="4121887"/>
          </a:xfrm>
        </p:spPr>
        <p:txBody>
          <a:bodyPr>
            <a:normAutofit/>
          </a:bodyPr>
          <a:lstStyle/>
          <a:p>
            <a:pPr marL="0" indent="0">
              <a:spcBef>
                <a:spcPts val="2500"/>
              </a:spcBef>
              <a:buFont typeface="Arial" panose="020B0604020202020204" pitchFamily="34" charset="0"/>
              <a:buNone/>
            </a:pPr>
            <a:r>
              <a:rPr lang="pt-BR" sz="1400" b="1"/>
              <a:t>Definição do BETWEEN</a:t>
            </a:r>
          </a:p>
          <a:p>
            <a:pPr marL="0" lvl="1" indent="0">
              <a:buFont typeface="Arial" panose="020B0604020202020204" pitchFamily="34" charset="0"/>
              <a:buNone/>
            </a:pPr>
            <a:r>
              <a:rPr lang="pt-BR" sz="1400"/>
              <a:t>BETWEEN seleciona valores dentro de um intervalo, incluindo os valores extremos do intervalo.</a:t>
            </a:r>
          </a:p>
          <a:p>
            <a:pPr marL="0" indent="0">
              <a:spcBef>
                <a:spcPts val="2500"/>
              </a:spcBef>
              <a:buFont typeface="Arial" panose="020B0604020202020204" pitchFamily="34" charset="0"/>
              <a:buNone/>
            </a:pPr>
            <a:r>
              <a:rPr lang="pt-BR" sz="1400" b="1"/>
              <a:t>Aplicações Comuns</a:t>
            </a:r>
          </a:p>
          <a:p>
            <a:pPr marL="0" lvl="1" indent="0">
              <a:buFont typeface="Arial" panose="020B0604020202020204" pitchFamily="34" charset="0"/>
              <a:buNone/>
            </a:pPr>
            <a:r>
              <a:rPr lang="pt-BR" sz="1400"/>
              <a:t>É especialmente útil para filtrar datas, números e dados com faixas definidas em consultas.</a:t>
            </a:r>
          </a:p>
        </p:txBody>
      </p:sp>
      <p:pic>
        <p:nvPicPr>
          <p:cNvPr id="5" name="Espaço Reservado para Conteúdo 4" descr="Símbolos de banco de dados com setas e pasta de arquivos">
            <a:extLst>
              <a:ext uri="{FF2B5EF4-FFF2-40B4-BE49-F238E27FC236}">
                <a16:creationId xmlns:a16="http://schemas.microsoft.com/office/drawing/2014/main" id="{BD7E9575-A6DE-4851-AA3D-EA888CFA66EF}"/>
              </a:ext>
            </a:extLst>
          </p:cNvPr>
          <p:cNvPicPr>
            <a:picLocks noGrp="1" noChangeAspect="1"/>
          </p:cNvPicPr>
          <p:nvPr>
            <p:ph sz="half" idx="1"/>
          </p:nvPr>
        </p:nvPicPr>
        <p:blipFill>
          <a:blip r:embed="rId3"/>
          <a:srcRect t="1972" r="-1" b="-1"/>
          <a:stretch>
            <a:fillRect/>
          </a:stretch>
        </p:blipFill>
        <p:spPr>
          <a:xfrm>
            <a:off x="5671128" y="914399"/>
            <a:ext cx="6520872" cy="5353521"/>
          </a:xfrm>
          <a:prstGeom prst="rect">
            <a:avLst/>
          </a:prstGeom>
        </p:spPr>
      </p:pic>
      <p:cxnSp>
        <p:nvCxnSpPr>
          <p:cNvPr id="14" name="Straight Connector 13">
            <a:extLst>
              <a:ext uri="{FF2B5EF4-FFF2-40B4-BE49-F238E27FC236}">
                <a16:creationId xmlns:a16="http://schemas.microsoft.com/office/drawing/2014/main" id="{92025DBA-8780-9CA0-2826-FF6E3BD1A0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5672328" y="6267921"/>
            <a:ext cx="6519672" cy="2"/>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921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55DA00E-D54C-1A8B-F312-7573DC45A383}"/>
              </a:ext>
            </a:extLst>
          </p:cNvPr>
          <p:cNvSpPr>
            <a:spLocks noGrp="1"/>
          </p:cNvSpPr>
          <p:nvPr>
            <p:ph type="title"/>
          </p:nvPr>
        </p:nvSpPr>
        <p:spPr>
          <a:xfrm>
            <a:off x="8719126" y="979051"/>
            <a:ext cx="2811879" cy="1807048"/>
          </a:xfrm>
        </p:spPr>
        <p:txBody>
          <a:bodyPr vert="horz" lIns="91440" tIns="45720" rIns="91440" bIns="45720" rtlCol="0" anchor="b">
            <a:normAutofit/>
          </a:bodyPr>
          <a:lstStyle/>
          <a:p>
            <a:pPr>
              <a:lnSpc>
                <a:spcPct val="90000"/>
              </a:lnSpc>
            </a:pPr>
            <a:r>
              <a:rPr lang="en-US" sz="3100"/>
              <a:t>Aplicando LIKE para buscas por padrão</a:t>
            </a:r>
          </a:p>
        </p:txBody>
      </p:sp>
      <p:pic>
        <p:nvPicPr>
          <p:cNvPr id="5" name="Espaço Reservado para Conteúdo 4" descr="Tecnologia blockchain da web mundial de próxima geração WEB3 com informações descentralizadas, rede social distribuída. Web3.0">
            <a:extLst>
              <a:ext uri="{FF2B5EF4-FFF2-40B4-BE49-F238E27FC236}">
                <a16:creationId xmlns:a16="http://schemas.microsoft.com/office/drawing/2014/main" id="{24B27C61-62CF-4823-B81F-ECC48541D106}"/>
              </a:ext>
            </a:extLst>
          </p:cNvPr>
          <p:cNvPicPr>
            <a:picLocks noGrp="1" noChangeAspect="1"/>
          </p:cNvPicPr>
          <p:nvPr>
            <p:ph sz="half" idx="1"/>
          </p:nvPr>
        </p:nvPicPr>
        <p:blipFill>
          <a:blip r:embed="rId3"/>
          <a:srcRect l="13440" r="10566" b="1"/>
          <a:stretch>
            <a:fillRect/>
          </a:stretch>
        </p:blipFill>
        <p:spPr>
          <a:xfrm>
            <a:off x="-916559" y="234561"/>
            <a:ext cx="8229580" cy="5820640"/>
          </a:xfrm>
          <a:prstGeom prst="rect">
            <a:avLst/>
          </a:prstGeom>
        </p:spPr>
      </p:pic>
      <p:cxnSp>
        <p:nvCxnSpPr>
          <p:cNvPr id="14" name="Straight Connector 13">
            <a:extLst>
              <a:ext uri="{FF2B5EF4-FFF2-40B4-BE49-F238E27FC236}">
                <a16:creationId xmlns:a16="http://schemas.microsoft.com/office/drawing/2014/main" id="{02C7985C-B0C3-CC50-E86A-B5EBA40E01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6359240"/>
            <a:ext cx="8229600"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808141D4-2752-86A0-0E07-54553A03E23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8719128" y="2922624"/>
            <a:ext cx="2811880" cy="3409950"/>
          </a:xfrm>
        </p:spPr>
        <p:txBody>
          <a:bodyPr>
            <a:normAutofit/>
          </a:bodyPr>
          <a:lstStyle/>
          <a:p>
            <a:pPr marL="0" indent="0">
              <a:lnSpc>
                <a:spcPct val="110000"/>
              </a:lnSpc>
              <a:spcBef>
                <a:spcPts val="2500"/>
              </a:spcBef>
              <a:buFont typeface="Arial" panose="020B0604020202020204" pitchFamily="34" charset="0"/>
              <a:buNone/>
            </a:pPr>
            <a:r>
              <a:rPr lang="pt-BR" sz="1100" b="1"/>
              <a:t>Uso do caractere %</a:t>
            </a:r>
          </a:p>
          <a:p>
            <a:pPr marL="0" lvl="1" indent="0">
              <a:lnSpc>
                <a:spcPct val="110000"/>
              </a:lnSpc>
              <a:buFont typeface="Arial" panose="020B0604020202020204" pitchFamily="34" charset="0"/>
              <a:buNone/>
            </a:pPr>
            <a:r>
              <a:rPr lang="pt-BR" sz="1100"/>
              <a:t>O caractere % representa múltiplos caracteres em buscas, permitindo maior flexibilidade na pesquisa de texto.</a:t>
            </a:r>
          </a:p>
          <a:p>
            <a:pPr marL="0" indent="0">
              <a:lnSpc>
                <a:spcPct val="110000"/>
              </a:lnSpc>
              <a:spcBef>
                <a:spcPts val="2500"/>
              </a:spcBef>
              <a:buFont typeface="Arial" panose="020B0604020202020204" pitchFamily="34" charset="0"/>
              <a:buNone/>
            </a:pPr>
            <a:r>
              <a:rPr lang="pt-BR" sz="1100" b="1"/>
              <a:t>Uso do caractere _</a:t>
            </a:r>
          </a:p>
          <a:p>
            <a:pPr marL="0" lvl="1" indent="0">
              <a:lnSpc>
                <a:spcPct val="110000"/>
              </a:lnSpc>
              <a:buFont typeface="Arial" panose="020B0604020202020204" pitchFamily="34" charset="0"/>
              <a:buNone/>
            </a:pPr>
            <a:r>
              <a:rPr lang="pt-BR" sz="1100"/>
              <a:t>O caractere _ substitui um único caractere em buscas, facilitando encontrar variações específicas em texto.</a:t>
            </a:r>
          </a:p>
          <a:p>
            <a:pPr marL="0" indent="0">
              <a:lnSpc>
                <a:spcPct val="110000"/>
              </a:lnSpc>
              <a:spcBef>
                <a:spcPts val="2500"/>
              </a:spcBef>
              <a:buFont typeface="Arial" panose="020B0604020202020204" pitchFamily="34" charset="0"/>
              <a:buNone/>
            </a:pPr>
            <a:r>
              <a:rPr lang="pt-BR" sz="1100" b="1"/>
              <a:t>Busca flexível com LIKE</a:t>
            </a:r>
          </a:p>
          <a:p>
            <a:pPr marL="0" lvl="1" indent="0">
              <a:lnSpc>
                <a:spcPct val="110000"/>
              </a:lnSpc>
              <a:buFont typeface="Arial" panose="020B0604020202020204" pitchFamily="34" charset="0"/>
              <a:buNone/>
            </a:pPr>
            <a:r>
              <a:rPr lang="pt-BR" sz="1100"/>
              <a:t>LIKE permite criar buscas por padrão em colunas textuais, ideal para consultas dinâmicas e adaptáveis.</a:t>
            </a:r>
          </a:p>
        </p:txBody>
      </p:sp>
    </p:spTree>
    <p:extLst>
      <p:ext uri="{BB962C8B-B14F-4D97-AF65-F5344CB8AC3E}">
        <p14:creationId xmlns:p14="http://schemas.microsoft.com/office/powerpoint/2010/main" val="27852686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3936E5B-BDAB-129A-9763-9DAFB5E6659D}"/>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100"/>
              <a:t>Tratamento de valores nulos com IS NULL</a:t>
            </a:r>
          </a:p>
        </p:txBody>
      </p:sp>
      <p:pic>
        <p:nvPicPr>
          <p:cNvPr id="5" name="Espaço Reservado para Conteúdo 4" descr="Servidor 3D com marca de seleção">
            <a:extLst>
              <a:ext uri="{FF2B5EF4-FFF2-40B4-BE49-F238E27FC236}">
                <a16:creationId xmlns:a16="http://schemas.microsoft.com/office/drawing/2014/main" id="{7E9C8FEC-D57D-43D7-B0B5-56F2985DDEF7}"/>
              </a:ext>
            </a:extLst>
          </p:cNvPr>
          <p:cNvPicPr>
            <a:picLocks noGrp="1" noChangeAspect="1"/>
          </p:cNvPicPr>
          <p:nvPr>
            <p:ph sz="half" idx="1"/>
          </p:nvPr>
        </p:nvPicPr>
        <p:blipFill>
          <a:blip r:embed="rId3"/>
          <a:srcRect t="9434" r="2" b="13167"/>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8AC6C3D1-27C7-205A-0871-B27F8C97D09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pt-BR" sz="1400" b="1"/>
              <a:t>Identificação de valores nulos</a:t>
            </a:r>
          </a:p>
          <a:p>
            <a:pPr marL="0" lvl="1" indent="0">
              <a:buFont typeface="Arial" panose="020B0604020202020204" pitchFamily="34" charset="0"/>
              <a:buNone/>
            </a:pPr>
            <a:r>
              <a:rPr lang="pt-BR" sz="1400"/>
              <a:t>O comando IS NULL permite localizar registros com valores nulos em colunas específicas para análise precisa.</a:t>
            </a:r>
          </a:p>
          <a:p>
            <a:pPr marL="0" indent="0">
              <a:spcBef>
                <a:spcPts val="2500"/>
              </a:spcBef>
              <a:buFont typeface="Arial" panose="020B0604020202020204" pitchFamily="34" charset="0"/>
              <a:buNone/>
            </a:pPr>
            <a:r>
              <a:rPr lang="pt-BR" sz="1400" b="1"/>
              <a:t>Tratamento de dados ausentes</a:t>
            </a:r>
          </a:p>
          <a:p>
            <a:pPr marL="0" lvl="1" indent="0">
              <a:buFont typeface="Arial" panose="020B0604020202020204" pitchFamily="34" charset="0"/>
              <a:buNone/>
            </a:pPr>
            <a:r>
              <a:rPr lang="pt-BR" sz="1400"/>
              <a:t>Usar IS NULL ajuda a lidar com dados incompletos, garantindo qualidade na seleção e manipulação de informação.</a:t>
            </a:r>
          </a:p>
        </p:txBody>
      </p:sp>
    </p:spTree>
    <p:extLst>
      <p:ext uri="{BB962C8B-B14F-4D97-AF65-F5344CB8AC3E}">
        <p14:creationId xmlns:p14="http://schemas.microsoft.com/office/powerpoint/2010/main" val="4263753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118E06E4-607B-144B-382B-AD3D06B1EE8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3232"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534CBCC-B3C6-7C2C-9CBF-38EA939B34A3}"/>
              </a:ext>
            </a:extLst>
          </p:cNvPr>
          <p:cNvSpPr>
            <a:spLocks noGrp="1"/>
          </p:cNvSpPr>
          <p:nvPr>
            <p:ph type="title"/>
          </p:nvPr>
        </p:nvSpPr>
        <p:spPr>
          <a:xfrm>
            <a:off x="7269904" y="914400"/>
            <a:ext cx="4261104" cy="1097280"/>
          </a:xfrm>
        </p:spPr>
        <p:txBody>
          <a:bodyPr vert="horz" lIns="91440" tIns="45720" rIns="91440" bIns="45720" rtlCol="0" anchor="t">
            <a:normAutofit/>
          </a:bodyPr>
          <a:lstStyle/>
          <a:p>
            <a:pPr>
              <a:lnSpc>
                <a:spcPct val="90000"/>
              </a:lnSpc>
            </a:pPr>
            <a:r>
              <a:rPr lang="en-US" sz="3100"/>
              <a:t>Verificação de existência com EXISTS</a:t>
            </a:r>
          </a:p>
        </p:txBody>
      </p:sp>
      <p:pic>
        <p:nvPicPr>
          <p:cNvPr id="5" name="Espaço Reservado para Conteúdo 4" descr="Conceito de arquivo de pesquisa com ícone de banco de dados">
            <a:extLst>
              <a:ext uri="{FF2B5EF4-FFF2-40B4-BE49-F238E27FC236}">
                <a16:creationId xmlns:a16="http://schemas.microsoft.com/office/drawing/2014/main" id="{BAB7DFB5-C996-4739-88EC-4AD8523DB2B2}"/>
              </a:ext>
            </a:extLst>
          </p:cNvPr>
          <p:cNvPicPr>
            <a:picLocks noGrp="1" noChangeAspect="1"/>
          </p:cNvPicPr>
          <p:nvPr>
            <p:ph sz="half" idx="1"/>
          </p:nvPr>
        </p:nvPicPr>
        <p:blipFill>
          <a:blip r:embed="rId3"/>
          <a:srcRect l="4393" r="12603" b="2"/>
          <a:stretch>
            <a:fillRect/>
          </a:stretch>
        </p:blipFill>
        <p:spPr>
          <a:xfrm>
            <a:off x="-1" y="914399"/>
            <a:ext cx="6657255" cy="5353523"/>
          </a:xfrm>
          <a:prstGeom prst="rect">
            <a:avLst/>
          </a:prstGeom>
        </p:spPr>
      </p:pic>
      <p:cxnSp>
        <p:nvCxnSpPr>
          <p:cNvPr id="14" name="Straight Connector 13">
            <a:extLst>
              <a:ext uri="{FF2B5EF4-FFF2-40B4-BE49-F238E27FC236}">
                <a16:creationId xmlns:a16="http://schemas.microsoft.com/office/drawing/2014/main" id="{08052531-D50B-3899-B150-D05525F4F2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6267922"/>
            <a:ext cx="6656832" cy="1"/>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D3214BFF-2AF7-93FD-6678-F223C1A1C43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269905" y="2176036"/>
            <a:ext cx="4261104" cy="4121887"/>
          </a:xfrm>
        </p:spPr>
        <p:txBody>
          <a:bodyPr>
            <a:normAutofit/>
          </a:bodyPr>
          <a:lstStyle/>
          <a:p>
            <a:pPr marL="0" indent="0">
              <a:spcBef>
                <a:spcPts val="2500"/>
              </a:spcBef>
              <a:buFont typeface="Arial" panose="020B0604020202020204" pitchFamily="34" charset="0"/>
              <a:buNone/>
            </a:pPr>
            <a:r>
              <a:rPr lang="pt-BR" sz="1400" b="1"/>
              <a:t>Função do EXISTS</a:t>
            </a:r>
          </a:p>
          <a:p>
            <a:pPr marL="0" lvl="1" indent="0">
              <a:buFont typeface="Arial" panose="020B0604020202020204" pitchFamily="34" charset="0"/>
              <a:buNone/>
            </a:pPr>
            <a:r>
              <a:rPr lang="pt-BR" sz="1400"/>
              <a:t>EXISTS confirma se subconsulta retorna pelo menos um registro, validando dados relacionados.</a:t>
            </a:r>
          </a:p>
          <a:p>
            <a:pPr marL="0" indent="0">
              <a:spcBef>
                <a:spcPts val="2500"/>
              </a:spcBef>
              <a:buFont typeface="Arial" panose="020B0604020202020204" pitchFamily="34" charset="0"/>
              <a:buNone/>
            </a:pPr>
            <a:r>
              <a:rPr lang="pt-BR" sz="1400" b="1"/>
              <a:t>Uso em consultas SQL</a:t>
            </a:r>
          </a:p>
          <a:p>
            <a:pPr marL="0" lvl="1" indent="0">
              <a:buFont typeface="Arial" panose="020B0604020202020204" pitchFamily="34" charset="0"/>
              <a:buNone/>
            </a:pPr>
            <a:r>
              <a:rPr lang="pt-BR" sz="1400"/>
              <a:t>Permite executar ações na consulta principal somente quando dados relacionados existem.</a:t>
            </a:r>
          </a:p>
        </p:txBody>
      </p:sp>
    </p:spTree>
    <p:extLst>
      <p:ext uri="{BB962C8B-B14F-4D97-AF65-F5344CB8AC3E}">
        <p14:creationId xmlns:p14="http://schemas.microsoft.com/office/powerpoint/2010/main" val="42347164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6B9231A-B34B-4A29-A6AC-532E1EE81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useBgFill="1">
        <p:nvSpPr>
          <p:cNvPr id="9" name="Rectangle 8">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randview Display"/>
              <a:ea typeface="+mn-ea"/>
              <a:cs typeface="+mn-cs"/>
            </a:endParaRPr>
          </a:p>
        </p:txBody>
      </p:sp>
      <p:sp>
        <p:nvSpPr>
          <p:cNvPr id="2" name="Título 1">
            <a:extLst>
              <a:ext uri="{FF2B5EF4-FFF2-40B4-BE49-F238E27FC236}">
                <a16:creationId xmlns:a16="http://schemas.microsoft.com/office/drawing/2014/main" id="{F11490A2-04F7-79B9-478C-CC86EEFAA29E}"/>
              </a:ext>
            </a:extLst>
          </p:cNvPr>
          <p:cNvSpPr>
            <a:spLocks noGrp="1"/>
          </p:cNvSpPr>
          <p:nvPr>
            <p:ph type="ctrTitle"/>
          </p:nvPr>
        </p:nvSpPr>
        <p:spPr>
          <a:xfrm>
            <a:off x="559219" y="1115844"/>
            <a:ext cx="7680960" cy="4631911"/>
          </a:xfrm>
        </p:spPr>
        <p:txBody>
          <a:bodyPr anchor="b">
            <a:normAutofit/>
          </a:bodyPr>
          <a:lstStyle/>
          <a:p>
            <a:r>
              <a:rPr lang="pt-BR" sz="6500"/>
              <a:t>Ordenação e limitação de resultados</a:t>
            </a:r>
          </a:p>
        </p:txBody>
      </p:sp>
      <p:cxnSp>
        <p:nvCxnSpPr>
          <p:cNvPr id="11" name="Straight Connector 10">
            <a:extLst>
              <a:ext uri="{FF2B5EF4-FFF2-40B4-BE49-F238E27FC236}">
                <a16:creationId xmlns:a16="http://schemas.microsoft.com/office/drawing/2014/main" id="{53C0BBAA-A5EC-5D5D-32E6-9F7EA6048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131" y="6268313"/>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5723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0A75137F-CDEB-4E94-A788-9D255EBE1B91}" vid="{DE9A6A09-5855-45A3-8E99-4290ED24057C}"/>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688E9BA34C6C148AF6DC72DE0F2893F" ma:contentTypeVersion="10" ma:contentTypeDescription="Crie um novo documento." ma:contentTypeScope="" ma:versionID="3f4b864579bd6868193f8839407e4f70">
  <xsd:schema xmlns:xsd="http://www.w3.org/2001/XMLSchema" xmlns:xs="http://www.w3.org/2001/XMLSchema" xmlns:p="http://schemas.microsoft.com/office/2006/metadata/properties" xmlns:ns2="178e488a-6f9a-442f-ae29-977423c03411" xmlns:ns3="43a6ea59-dd05-4406-8a86-c4b3dddac9f0" targetNamespace="http://schemas.microsoft.com/office/2006/metadata/properties" ma:root="true" ma:fieldsID="96cfe05585e83f2cf00ad0d9d2ba68cd" ns2:_="" ns3:_="">
    <xsd:import namespace="178e488a-6f9a-442f-ae29-977423c03411"/>
    <xsd:import namespace="43a6ea59-dd05-4406-8a86-c4b3dddac9f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78e488a-6f9a-442f-ae29-977423c0341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Marcações de imagem" ma:readOnly="false" ma:fieldId="{5cf76f15-5ced-4ddc-b409-7134ff3c332f}" ma:taxonomyMulti="true" ma:sspId="8bee0d7d-e0dd-4976-8ad4-cb0783d2a537"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3a6ea59-dd05-4406-8a86-c4b3dddac9f0"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480fa06d-068f-4ba2-a608-44dc22705d1e}" ma:internalName="TaxCatchAll" ma:showField="CatchAllData" ma:web="43a6ea59-dd05-4406-8a86-c4b3dddac9f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78e488a-6f9a-442f-ae29-977423c03411">
      <Terms xmlns="http://schemas.microsoft.com/office/infopath/2007/PartnerControls"/>
    </lcf76f155ced4ddcb4097134ff3c332f>
    <TaxCatchAll xmlns="43a6ea59-dd05-4406-8a86-c4b3dddac9f0" xsi:nil="true"/>
  </documentManagement>
</p:properties>
</file>

<file path=customXml/itemProps1.xml><?xml version="1.0" encoding="utf-8"?>
<ds:datastoreItem xmlns:ds="http://schemas.openxmlformats.org/officeDocument/2006/customXml" ds:itemID="{A3788B23-C6A2-4634-8312-25C152973D1E}"/>
</file>

<file path=customXml/itemProps2.xml><?xml version="1.0" encoding="utf-8"?>
<ds:datastoreItem xmlns:ds="http://schemas.openxmlformats.org/officeDocument/2006/customXml" ds:itemID="{E789D8C1-E222-4096-B4FA-F530B978A2BA}"/>
</file>

<file path=customXml/itemProps3.xml><?xml version="1.0" encoding="utf-8"?>
<ds:datastoreItem xmlns:ds="http://schemas.openxmlformats.org/officeDocument/2006/customXml" ds:itemID="{AB5B3F2E-D72D-46C1-9C11-99408581B1C8}"/>
</file>

<file path=docProps/app.xml><?xml version="1.0" encoding="utf-8"?>
<Properties xmlns="http://schemas.openxmlformats.org/officeDocument/2006/extended-properties" xmlns:vt="http://schemas.openxmlformats.org/officeDocument/2006/docPropsVTypes">
  <TotalTime>71</TotalTime>
  <Words>2871</Words>
  <Application>Microsoft Office PowerPoint</Application>
  <PresentationFormat>Widescreen</PresentationFormat>
  <Paragraphs>241</Paragraphs>
  <Slides>35</Slides>
  <Notes>35</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35</vt:i4>
      </vt:variant>
    </vt:vector>
  </HeadingPairs>
  <TitlesOfParts>
    <vt:vector size="39" baseType="lpstr">
      <vt:lpstr>Aptos</vt:lpstr>
      <vt:lpstr>Arial</vt:lpstr>
      <vt:lpstr>Grandview Display</vt:lpstr>
      <vt:lpstr>DashVTI</vt:lpstr>
      <vt:lpstr>Consultas Avançadas com SQL: Técnicas Avançadas para Reforçar o SELECT</vt:lpstr>
      <vt:lpstr>Resumo da Agenda</vt:lpstr>
      <vt:lpstr>Filtros avançados para seleção de dados</vt:lpstr>
      <vt:lpstr>Utilizando IN para múltiplos critérios de seleção</vt:lpstr>
      <vt:lpstr>Explorando BETWEEN para intervalos de valores</vt:lpstr>
      <vt:lpstr>Aplicando LIKE para buscas por padrão</vt:lpstr>
      <vt:lpstr>Tratamento de valores nulos com IS NULL</vt:lpstr>
      <vt:lpstr>Verificação de existência com EXISTS</vt:lpstr>
      <vt:lpstr>Ordenação e limitação de resultados</vt:lpstr>
      <vt:lpstr>Classificando dados com ORDER BY</vt:lpstr>
      <vt:lpstr>Restringindo o número de resultados com LIMIT</vt:lpstr>
      <vt:lpstr>Navegação por resultados com OFFSET</vt:lpstr>
      <vt:lpstr>Operadores de conjunto em SQL</vt:lpstr>
      <vt:lpstr>Unindo conjuntos de dados com UNION</vt:lpstr>
      <vt:lpstr>Encontrando interseções com INTERSECT</vt:lpstr>
      <vt:lpstr>Diferenças entre EXCEPT e implementações no MySQL</vt:lpstr>
      <vt:lpstr>Subconsultas (subqueries) em SELECT</vt:lpstr>
      <vt:lpstr>Subconsultas não correlacionadas</vt:lpstr>
      <vt:lpstr>Subconsultas correlacionadas</vt:lpstr>
      <vt:lpstr>Boas práticas e eficiência na utilização de subconsultas</vt:lpstr>
      <vt:lpstr>Funções de agregação para análise de dados</vt:lpstr>
      <vt:lpstr>Somando valores com SUM</vt:lpstr>
      <vt:lpstr>Calculando médias com AVG</vt:lpstr>
      <vt:lpstr>Identificando valores extremos com MAX e MIN</vt:lpstr>
      <vt:lpstr>Concatenando resultados com GROUP_CONCAT</vt:lpstr>
      <vt:lpstr>Exemplo do operador IN</vt:lpstr>
      <vt:lpstr>Exemplo do operador BETWEEN</vt:lpstr>
      <vt:lpstr>Exemplo do operador LIKE</vt:lpstr>
      <vt:lpstr>Exemplo do tratamento IS NULL</vt:lpstr>
      <vt:lpstr>Exemplo do EXISTS</vt:lpstr>
      <vt:lpstr>Cláusula HAVING: filtrando resultados agregados</vt:lpstr>
      <vt:lpstr>Diferenciando WHERE e HAVING</vt:lpstr>
      <vt:lpstr>Aplicando filtros após agregações</vt:lpstr>
      <vt:lpstr>Exemplos práticos de uso da cláusula HAVING</vt:lpstr>
      <vt:lpstr>Conclusão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celso luis caldeira</dc:creator>
  <cp:lastModifiedBy>CELSO LUIS CALDEIRA</cp:lastModifiedBy>
  <cp:revision>2</cp:revision>
  <dcterms:created xsi:type="dcterms:W3CDTF">2025-08-08T12:30:24Z</dcterms:created>
  <dcterms:modified xsi:type="dcterms:W3CDTF">2025-08-08T17:42:18Z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0x0101003688E9BA34C6C148AF6DC72DE0F2893F</vt:lpwstr>
  </property>
</Properties>
</file>